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58" r:id="rId4"/>
    <p:sldId id="259" r:id="rId5"/>
    <p:sldId id="263" r:id="rId6"/>
    <p:sldId id="280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6" autoAdjust="0"/>
    <p:restoredTop sz="94660"/>
  </p:normalViewPr>
  <p:slideViewPr>
    <p:cSldViewPr>
      <p:cViewPr>
        <p:scale>
          <a:sx n="100" d="100"/>
          <a:sy n="100" d="100"/>
        </p:scale>
        <p:origin x="-804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M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958103420607612E-2"/>
          <c:y val="0"/>
          <c:w val="0.95583592563789277"/>
          <c:h val="0.9058646261526495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ocjena</c:v>
                </c:pt>
              </c:strCache>
            </c:strRef>
          </c:tx>
          <c:explosion val="23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FF9933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00B050"/>
              </a:solidFill>
            </c:spPr>
          </c:dPt>
          <c:dPt>
            <c:idx val="4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-0.11781966355590119"/>
                  <c:y val="4.0108592585319965E-3"/>
                </c:manualLayout>
              </c:layout>
              <c:spPr/>
              <c:txPr>
                <a:bodyPr/>
                <a:lstStyle/>
                <a:p>
                  <a:pPr>
                    <a:defRPr sz="2000">
                      <a:solidFill>
                        <a:srgbClr val="FFFF00"/>
                      </a:solidFill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3782692445937382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rgbClr val="FFFF00"/>
                        </a:solidFill>
                      </a:defRPr>
                    </a:pPr>
                    <a:r>
                      <a:rPr lang="en-US" sz="1600">
                        <a:solidFill>
                          <a:srgbClr val="FFFF00"/>
                        </a:solidFill>
                      </a:rPr>
                      <a:t>nepouzdan
5%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24640358587608"/>
                  <c:y val="-0.1705628804006762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21434115345208582"/>
                  <c:y val="-0.31961147835425768"/>
                </c:manualLayout>
              </c:layout>
              <c:spPr/>
              <c:txPr>
                <a:bodyPr/>
                <a:lstStyle/>
                <a:p>
                  <a:pPr>
                    <a:defRPr sz="2000">
                      <a:solidFill>
                        <a:srgbClr val="FFFF00"/>
                      </a:solidFill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9806209803848976"/>
                  <c:y val="4.8501555382735262E-2"/>
                </c:manualLayout>
              </c:layout>
              <c:spPr/>
              <c:txPr>
                <a:bodyPr/>
                <a:lstStyle/>
                <a:p>
                  <a:pPr>
                    <a:defRPr sz="2000">
                      <a:solidFill>
                        <a:schemeClr val="tx1"/>
                      </a:solidFill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>
                    <a:solidFill>
                      <a:srgbClr val="FF0000"/>
                    </a:solidFill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kritičan</c:v>
                </c:pt>
                <c:pt idx="1">
                  <c:v>nepouzdan</c:v>
                </c:pt>
                <c:pt idx="2">
                  <c:v>oslabljen</c:v>
                </c:pt>
                <c:pt idx="3">
                  <c:v>dobar</c:v>
                </c:pt>
                <c:pt idx="4">
                  <c:v>odličan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6</c:v>
                </c:pt>
                <c:pt idx="3">
                  <c:v>8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M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686630632023165E-2"/>
          <c:y val="3.4137256354232239E-2"/>
          <c:w val="0.87619652566784045"/>
          <c:h val="0.625395017837525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110 kV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Prosječna ocjena</c:v>
                </c:pt>
                <c:pt idx="1">
                  <c:v>Prosječna starost</c:v>
                </c:pt>
                <c:pt idx="2">
                  <c:v>Broj ispitanih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4.83</c:v>
                </c:pt>
                <c:pt idx="1">
                  <c:v>24.5</c:v>
                </c:pt>
                <c:pt idx="2">
                  <c:v>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220 kV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Prosječna ocjena</c:v>
                </c:pt>
                <c:pt idx="1">
                  <c:v>Prosječna starost</c:v>
                </c:pt>
                <c:pt idx="2">
                  <c:v>Broj ispitanih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5.24</c:v>
                </c:pt>
                <c:pt idx="1">
                  <c:v>23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400 kV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Prosječna ocjena</c:v>
                </c:pt>
                <c:pt idx="1">
                  <c:v>Prosječna starost</c:v>
                </c:pt>
                <c:pt idx="2">
                  <c:v>Broj ispitanih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4.25</c:v>
                </c:pt>
                <c:pt idx="1">
                  <c:v>25.75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3865216"/>
        <c:axId val="173871104"/>
        <c:axId val="0"/>
      </c:bar3DChart>
      <c:catAx>
        <c:axId val="173865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r-Latn-RS"/>
          </a:p>
        </c:txPr>
        <c:crossAx val="173871104"/>
        <c:crosses val="autoZero"/>
        <c:auto val="1"/>
        <c:lblAlgn val="ctr"/>
        <c:lblOffset val="100"/>
        <c:noMultiLvlLbl val="0"/>
      </c:catAx>
      <c:valAx>
        <c:axId val="173871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r-Latn-RS"/>
          </a:p>
        </c:txPr>
        <c:crossAx val="1738652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800"/>
          </a:pPr>
          <a:endParaRPr lang="sr-Latn-R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M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Broj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</c:dPt>
          <c:cat>
            <c:strRef>
              <c:f>Sheet1!$A$2:$A$5</c:f>
              <c:strCache>
                <c:ptCount val="4"/>
                <c:pt idx="0">
                  <c:v>&lt;10</c:v>
                </c:pt>
                <c:pt idx="1">
                  <c:v>≥20&lt;30</c:v>
                </c:pt>
                <c:pt idx="2">
                  <c:v>≥30&lt;40</c:v>
                </c:pt>
                <c:pt idx="3">
                  <c:v>≥40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</c:v>
                </c:pt>
                <c:pt idx="1">
                  <c:v>1</c:v>
                </c:pt>
                <c:pt idx="2">
                  <c:v>9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Ocjena 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&lt;10</c:v>
                </c:pt>
                <c:pt idx="1">
                  <c:v>≥20&lt;30</c:v>
                </c:pt>
                <c:pt idx="2">
                  <c:v>≥30&lt;40</c:v>
                </c:pt>
                <c:pt idx="3">
                  <c:v>≥40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6.4700000000000024</c:v>
                </c:pt>
                <c:pt idx="1">
                  <c:v>5.1899999999999995</c:v>
                </c:pt>
                <c:pt idx="2">
                  <c:v>3.4299999999999997</c:v>
                </c:pt>
                <c:pt idx="3">
                  <c:v>3.53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3922560"/>
        <c:axId val="173924352"/>
        <c:axId val="0"/>
      </c:bar3DChart>
      <c:catAx>
        <c:axId val="173922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173924352"/>
        <c:crosses val="autoZero"/>
        <c:auto val="1"/>
        <c:lblAlgn val="ctr"/>
        <c:lblOffset val="100"/>
        <c:noMultiLvlLbl val="0"/>
      </c:catAx>
      <c:valAx>
        <c:axId val="173924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r-Latn-RS"/>
          </a:p>
        </c:txPr>
        <c:crossAx val="17392256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sr-Latn-R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pPr/>
              <a:t>8.5.2015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pPr/>
              <a:t>8.5.2015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pPr/>
              <a:t>8.5.2015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pPr/>
              <a:t>8.5.2015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pPr/>
              <a:t>8.5.2015</a:t>
            </a:fld>
            <a:endParaRPr lang="sr-Latn-C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pPr/>
              <a:t>8.5.2015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pPr/>
              <a:t>8.5.2015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pPr/>
              <a:t>8.5.2015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pPr/>
              <a:t>8.5.2015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pPr/>
              <a:t>8.5.2015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91D2-FC5C-46CC-8593-7B564C547AD7}" type="datetimeFigureOut">
              <a:rPr lang="sr-Latn-CS" smtClean="0"/>
              <a:pPr/>
              <a:t>8.5.2015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28DA-CA5B-4FE9-B8C9-8454FBEDB596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70391D2-FC5C-46CC-8593-7B564C547AD7}" type="datetimeFigureOut">
              <a:rPr lang="sr-Latn-CS" smtClean="0"/>
              <a:pPr/>
              <a:t>8.5.2015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CAC28DA-CA5B-4FE9-B8C9-8454FBEDB59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375848" cy="1584176"/>
          </a:xfrm>
        </p:spPr>
        <p:txBody>
          <a:bodyPr>
            <a:normAutofit fontScale="90000"/>
          </a:bodyPr>
          <a:lstStyle/>
          <a:p>
            <a:r>
              <a:rPr lang="pt-BR"/>
              <a:t>METODOLOGIJA KVANTITATIVNE PROCJENE STANJA ENERGETSKIH TRANSFORMATORA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r-HR" cap="all"/>
              <a:t>Goran Martinovi</a:t>
            </a:r>
            <a:r>
              <a:rPr lang="sr-Latn-CS" cap="all" smtClean="0"/>
              <a:t>ć</a:t>
            </a:r>
            <a:endParaRPr lang="en-US" cap="all" smtClean="0"/>
          </a:p>
          <a:p>
            <a:pPr algn="ctr"/>
            <a:r>
              <a:rPr lang="sr-Latn-CS" smtClean="0"/>
              <a:t>PREDRAG MIJAJLOVIĆ</a:t>
            </a:r>
            <a:endParaRPr lang="sr-Latn-CS"/>
          </a:p>
        </p:txBody>
      </p:sp>
      <p:pic>
        <p:nvPicPr>
          <p:cNvPr id="4" name="Picture 3" descr="logo CG KO CIGR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547" y="162078"/>
            <a:ext cx="1512570" cy="95948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207447"/>
              </p:ext>
            </p:extLst>
          </p:nvPr>
        </p:nvGraphicFramePr>
        <p:xfrm>
          <a:off x="1403648" y="5301208"/>
          <a:ext cx="21336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r:id="rId4" imgW="5341680" imgH="1781280" progId="">
                  <p:embed/>
                </p:oleObj>
              </mc:Choice>
              <mc:Fallback>
                <p:oleObj r:id="rId4" imgW="5341680" imgH="1781280" progId="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301208"/>
                        <a:ext cx="2133600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35696" y="6174596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IV Savjetovanje CG KO CIGRE, Igalo, 11-14.maj 2015.</a:t>
            </a:r>
            <a:endParaRPr lang="sr-Latn-C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207447"/>
              </p:ext>
            </p:extLst>
          </p:nvPr>
        </p:nvGraphicFramePr>
        <p:xfrm>
          <a:off x="1556048" y="5453608"/>
          <a:ext cx="21336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r:id="rId6" imgW="5341680" imgH="1781280" progId="">
                  <p:embed/>
                </p:oleObj>
              </mc:Choice>
              <mc:Fallback>
                <p:oleObj r:id="rId6" imgW="5341680" imgH="1781280" progId="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6048" y="5453608"/>
                        <a:ext cx="2133600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296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cene3d>
            <a:camera prst="isometricOffAxis2Left"/>
            <a:lightRig rig="threePt" dir="t"/>
          </a:scene3d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sr-Latn-CS" spc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KRITERIJUMI ZA PROCJENU STANJA ETR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356644"/>
              </p:ext>
            </p:extLst>
          </p:nvPr>
        </p:nvGraphicFramePr>
        <p:xfrm>
          <a:off x="251520" y="1844824"/>
          <a:ext cx="8352928" cy="4752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52487"/>
                <a:gridCol w="600441"/>
              </a:tblGrid>
              <a:tr h="562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Opis</a:t>
                      </a:r>
                      <a:endParaRPr lang="sr-Latn-CS" sz="18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Ocjena</a:t>
                      </a:r>
                      <a:endParaRPr lang="sr-Latn-CS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575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Evidentirane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marginalne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pojave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i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neispravnosti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bez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uticaja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na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funkcionalnu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spremnost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</a:t>
                      </a:r>
                      <a:endParaRPr lang="sr-Latn-CS" sz="18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sr-Latn-CS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575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Uočene pojedinačna slaba curenja ulja; manje površine zahvaćene korozijom; ljuspanje boje i/ ili manje neispravnosti instrumenata.</a:t>
                      </a:r>
                      <a:endParaRPr lang="sr-Latn-CS" sz="18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sr-Latn-CS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11515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Umjerena degradacija koja još uvijek ne ugrožava funkcionalnu raspoloživost ali efikasnost </a:t>
                      </a:r>
                      <a:r>
                        <a:rPr lang="en-US" sz="180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hr-HR" sz="180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hr-HR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pouzdanost mogu biti ugroženi.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Jača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curenja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ulja;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neispravnosti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elemenata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sistema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hlađenja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;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manje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neispravnosti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u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sistemu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zaštite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ulja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/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ili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neispravnosti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temperaturnih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indikatora</a:t>
                      </a:r>
                      <a:r>
                        <a:rPr lang="en-US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</a:t>
                      </a:r>
                      <a:endParaRPr lang="sr-Latn-CS" sz="18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sr-Latn-CS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1727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8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Dotrajalost ili oštećenje makar jednog od kontrolisanih elementa: neodgovarajuća funkcionalnost; ugrožena pogonska spremnost I raspoloživost; značajna curenja ulja; velike površine zahvaćene korozijom; ozbiljni problemi u sistemu hlađenja; greške u sistemu zaštite ulja; defekti provodnih izolatora; pregrijavanja ili preopterećenja; oštećenja zaštitne ; indikatorske I kontrolne opreme; prekomjerne vibracije.</a:t>
                      </a:r>
                      <a:endParaRPr lang="sr-Latn-CS" sz="18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sr-Latn-CS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15993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Ocjena stanja</a:t>
                      </a:r>
                      <a:endParaRPr lang="sr-Latn-CS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sr-Latn-CS" sz="10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403484"/>
            <a:ext cx="325070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Vizuelna kontrola</a:t>
            </a:r>
            <a:endParaRPr kumimoji="0" lang="x-non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x-non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327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algn="ctr"/>
            <a:r>
              <a:rPr lang="en-US" sz="5400" cap="all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Životni vijek</a:t>
            </a:r>
            <a:endParaRPr lang="sr-Latn-CS" sz="5400" cap="all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154961"/>
              </p:ext>
            </p:extLst>
          </p:nvPr>
        </p:nvGraphicFramePr>
        <p:xfrm>
          <a:off x="467544" y="2060848"/>
          <a:ext cx="8229600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55160"/>
                <a:gridCol w="87444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400">
                          <a:solidFill>
                            <a:schemeClr val="bg1"/>
                          </a:solidFill>
                          <a:effectLst/>
                        </a:rPr>
                        <a:t>Opis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</a:rPr>
                        <a:t>Ocjena</a:t>
                      </a:r>
                      <a:endParaRPr lang="sr-Latn-CS" sz="1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282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Za eksploatacioni vijek transformatora &lt; 30 godina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Za eksploatacioni vijek transformatora od 30-35 godina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Za eksploatacioni vijek transformatora 35-40 godina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Za eksploatacioni vijek transformatora 40-45 godina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Za eksploatacioni vijek transformatora &gt;45 godina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Ocjena stanja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6493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000" cap="all" spc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Monitoring</a:t>
            </a:r>
            <a:endParaRPr lang="sr-Latn-CS" sz="6000" cap="all" spc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30996"/>
              </p:ext>
            </p:extLst>
          </p:nvPr>
        </p:nvGraphicFramePr>
        <p:xfrm>
          <a:off x="467544" y="1628800"/>
          <a:ext cx="8229600" cy="4608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99176"/>
                <a:gridCol w="730424"/>
              </a:tblGrid>
              <a:tr h="307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Opis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Ocjena</a:t>
                      </a:r>
                      <a:endParaRPr lang="sr-Latn-CS" sz="12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92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On-lineDGA; fiberoptička kontrola temperature namotaja </a:t>
                      </a:r>
                      <a:r>
                        <a:rPr lang="en-US" sz="1600" smtClean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hr-HR" sz="160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magnetnog kola; senzori za mjerenje relativnog sadržaja vlage u ulju; monitoring parcijalnih pražnjenja; on-line praćenje provodnih izolatora; senzori za mjerenje vibracija  –  min 4 uređaja.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92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On-lineDGA; fiberoptička kontrola temperature namotaja I magnetnog kola; senzori za mjerenje relativnog sadržaja vlage u ulju; monitoring parcijalnih pražnjenja; on-line praćenje provodnih izolatora; senzori za mjerenje vibracija  - min 3 uređaja.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921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On-lineDGA; fiberoptička kontrola temperature namotaja I magnetnog kola; senzori za mjerenje relativnog sadržaja vlage u ulju; monitoring parcijalnih pražnjenja; on-line praćenje provodnih izolatora; senzori za mjerenje vibracija  - min 2 uređaja.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12289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On-lineDGA; fiberoptička kontrola temperature namotaja I magnetnog kola; senzori za mjerenje relativnog sadržaja vlage u ulju; monitoring parcijalnih pražnjenja; on-line praćenje provodnih izolatora; senzori za mjerenje vibracija  – ne postoji monitoring na ETR.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effectLst/>
                        </a:rPr>
                        <a:t>Ocjena stanja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47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all" spc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Konstrukcija</a:t>
            </a:r>
            <a:r>
              <a:rPr lang="en-US" cap="all" spc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i </a:t>
            </a:r>
            <a:r>
              <a:rPr lang="en-US" cap="all" spc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dizajn</a:t>
            </a:r>
            <a:endParaRPr lang="sr-Latn-CS" cap="all" spc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355341"/>
              </p:ext>
            </p:extLst>
          </p:nvPr>
        </p:nvGraphicFramePr>
        <p:xfrm>
          <a:off x="611560" y="1484784"/>
          <a:ext cx="8229600" cy="4876800"/>
        </p:xfrm>
        <a:graphic>
          <a:graphicData uri="http://schemas.openxmlformats.org/drawingml/2006/table">
            <a:tbl>
              <a:tblPr firstRow="1" firstCol="1" bandRow="1">
                <a:tableStyleId>{E269D01E-BC32-4049-B463-5C60D7B0CCD2}</a:tableStyleId>
              </a:tblPr>
              <a:tblGrid>
                <a:gridCol w="7416824"/>
                <a:gridCol w="812776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Opis</a:t>
                      </a:r>
                      <a:endParaRPr lang="sr-Latn-C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Ocjena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Do </a:t>
                      </a:r>
                      <a:r>
                        <a:rPr lang="en-US" sz="2000" err="1">
                          <a:effectLst/>
                        </a:rPr>
                        <a:t>trenutka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kontrole</a:t>
                      </a:r>
                      <a:r>
                        <a:rPr lang="en-US" sz="2000">
                          <a:effectLst/>
                        </a:rPr>
                        <a:t> ETR </a:t>
                      </a:r>
                      <a:r>
                        <a:rPr lang="en-US" sz="2000" err="1">
                          <a:effectLst/>
                        </a:rPr>
                        <a:t>nije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bilo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bitnijih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izmjena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va</a:t>
                      </a:r>
                      <a:r>
                        <a:rPr lang="hr-HR" sz="2000">
                          <a:effectLst/>
                        </a:rPr>
                        <a:t>ž</a:t>
                      </a:r>
                      <a:r>
                        <a:rPr lang="en-US" sz="2000">
                          <a:effectLst/>
                        </a:rPr>
                        <a:t>e</a:t>
                      </a:r>
                      <a:r>
                        <a:rPr lang="hr-HR" sz="2000">
                          <a:effectLst/>
                        </a:rPr>
                        <a:t>ć</a:t>
                      </a:r>
                      <a:r>
                        <a:rPr lang="en-US" sz="2000" err="1">
                          <a:effectLst/>
                        </a:rPr>
                        <a:t>ih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standarda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iz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oblasti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projektovanja</a:t>
                      </a:r>
                      <a:r>
                        <a:rPr lang="en-US" sz="2000">
                          <a:effectLst/>
                        </a:rPr>
                        <a:t> I </a:t>
                      </a:r>
                      <a:r>
                        <a:rPr lang="en-US" sz="2000" err="1">
                          <a:effectLst/>
                        </a:rPr>
                        <a:t>tehnologije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izrade</a:t>
                      </a:r>
                      <a:r>
                        <a:rPr lang="hr-HR" sz="2000">
                          <a:effectLst/>
                        </a:rPr>
                        <a:t>. Originalni projekat je prošao tipska ispitivanja. Za dati tip nijesu poznate manjkavosti projekta ili pogonska  ograničenja.</a:t>
                      </a:r>
                      <a:endParaRPr lang="sr-Latn-C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Rijetka i mala prekoračenja naznačenog opsega; rijetka temperaturna ograničenja ili manje neadekvatnosti sistema hlađenja. </a:t>
                      </a:r>
                      <a:r>
                        <a:rPr lang="en-US" sz="2000">
                          <a:effectLst/>
                        </a:rPr>
                        <a:t>Nema relevatnih saznanja o projektovanoj ili eksploatacionoj neefikasnosti</a:t>
                      </a:r>
                      <a:r>
                        <a:rPr lang="hr-HR" sz="2000">
                          <a:effectLst/>
                        </a:rPr>
                        <a:t>.</a:t>
                      </a:r>
                      <a:endParaRPr lang="sr-Latn-C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Češća temperaturna ograničenja, prekoračenja naznačenih tolerancija; povišene vibracije, </a:t>
                      </a:r>
                      <a:r>
                        <a:rPr lang="hr-HR" sz="2000" smtClean="0">
                          <a:effectLst/>
                        </a:rPr>
                        <a:t>značajni</a:t>
                      </a:r>
                      <a:r>
                        <a:rPr lang="en-US" sz="2000" smtClean="0">
                          <a:effectLst/>
                        </a:rPr>
                        <a:t>ji</a:t>
                      </a:r>
                      <a:r>
                        <a:rPr lang="hr-HR" sz="2000" smtClean="0">
                          <a:effectLst/>
                        </a:rPr>
                        <a:t> problem</a:t>
                      </a:r>
                      <a:r>
                        <a:rPr lang="en-US" sz="2000" smtClean="0">
                          <a:effectLst/>
                        </a:rPr>
                        <a:t>i</a:t>
                      </a:r>
                      <a:r>
                        <a:rPr lang="hr-HR" sz="2000" smtClean="0">
                          <a:effectLst/>
                        </a:rPr>
                        <a:t> </a:t>
                      </a:r>
                      <a:r>
                        <a:rPr lang="hr-HR" sz="2000">
                          <a:effectLst/>
                        </a:rPr>
                        <a:t>u sistemu hlađenja.</a:t>
                      </a:r>
                      <a:endParaRPr lang="sr-Latn-C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ETR ne </a:t>
                      </a:r>
                      <a:r>
                        <a:rPr lang="en-US" sz="2000" err="1">
                          <a:effectLst/>
                        </a:rPr>
                        <a:t>zadovoljava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zahtijevane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operativne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kriterijume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ili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originalna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konstrukcija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ima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ograničene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performanse</a:t>
                      </a:r>
                      <a:r>
                        <a:rPr lang="en-US" sz="2000">
                          <a:effectLst/>
                        </a:rPr>
                        <a:t> i </a:t>
                      </a:r>
                      <a:r>
                        <a:rPr lang="en-US" sz="2000" err="1">
                          <a:effectLst/>
                        </a:rPr>
                        <a:t>pouzdanost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pri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radu</a:t>
                      </a:r>
                      <a:r>
                        <a:rPr lang="en-US" sz="2000">
                          <a:effectLst/>
                        </a:rPr>
                        <a:t> u </a:t>
                      </a:r>
                      <a:r>
                        <a:rPr lang="en-US" sz="2000" err="1">
                          <a:effectLst/>
                        </a:rPr>
                        <a:t>aktuelnim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uslovima</a:t>
                      </a:r>
                      <a:endParaRPr lang="sr-Latn-C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Ocjena stanja</a:t>
                      </a:r>
                      <a:endParaRPr lang="sr-Latn-C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092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706090"/>
          </a:xfrm>
        </p:spPr>
        <p:txBody>
          <a:bodyPr/>
          <a:lstStyle/>
          <a:p>
            <a:pPr algn="ctr"/>
            <a:r>
              <a:rPr lang="en-US" cap="all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DGA analiza ulja</a:t>
            </a:r>
            <a:endParaRPr lang="sr-Latn-CS" cap="all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626045"/>
              </p:ext>
            </p:extLst>
          </p:nvPr>
        </p:nvGraphicFramePr>
        <p:xfrm>
          <a:off x="467544" y="1340768"/>
          <a:ext cx="8568952" cy="53496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63324"/>
                <a:gridCol w="805628"/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smtClean="0">
                          <a:solidFill>
                            <a:schemeClr val="bg1"/>
                          </a:solidFill>
                          <a:effectLst/>
                        </a:rPr>
                        <a:t>Opis</a:t>
                      </a:r>
                      <a:endParaRPr lang="en-US" sz="160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Ocjena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701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</a:rPr>
                        <a:t>Kod nezavisne DGA analize ulja ocjena kvaliteta sadržaja gasova rastvorenih u ulju sa ocjenom A; sadržaj vlage u ulju manji od 15 ppm; broj čestica u </a:t>
                      </a:r>
                      <a:r>
                        <a:rPr lang="hr-HR" sz="1800" smtClean="0">
                          <a:solidFill>
                            <a:schemeClr val="bg1"/>
                          </a:solidFill>
                          <a:effectLst/>
                        </a:rPr>
                        <a:t>ulju</a:t>
                      </a:r>
                      <a:r>
                        <a:rPr lang="en-US" sz="180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hr-HR" sz="1800" smtClean="0">
                          <a:solidFill>
                            <a:schemeClr val="bg1"/>
                          </a:solidFill>
                          <a:effectLst/>
                        </a:rPr>
                        <a:t>ISO 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</a:rPr>
                        <a:t>kod </a:t>
                      </a: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</a:rPr>
                        <a:t>10/7; </a:t>
                      </a:r>
                      <a:r>
                        <a:rPr lang="hr-HR" sz="1800" smtClean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180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800" smtClean="0">
                          <a:solidFill>
                            <a:schemeClr val="bg1"/>
                          </a:solidFill>
                          <a:effectLst/>
                        </a:rPr>
                        <a:t>FAL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</a:rPr>
                        <a:t>1 i godišnji prirast &lt;0.30 ili 1&lt;2FAL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</a:rPr>
                        <a:t>5 brzina prirasta 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</a:rPr>
                        <a:t>0.30 ppm na godinu.</a:t>
                      </a:r>
                      <a:endParaRPr lang="sr-Latn-CS" sz="1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0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</a:rPr>
                        <a:t>Kod nezavisne DGA analize ulja ocjena kvaliteta sadržaja gasova rastvorenih u ulju sa ocjenom A; sadržaj vlage u ulju manji od 15-25 ppm; broj čestica u ulju ISO kod </a:t>
                      </a: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</a:rPr>
                        <a:t>16/13;  1&lt;2FAL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</a:rPr>
                        <a:t>5 brzina prirasta 0.30-0.50 ppm na godinu ili 1&lt;2FAL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</a:rPr>
                        <a:t>5 brzina prirasta &gt;0.50 ppm na godinu</a:t>
                      </a:r>
                      <a:r>
                        <a:rPr lang="hr-HR" sz="1800" smtClean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en-US" sz="180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r-Latn-CS" sz="1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0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</a:rPr>
                        <a:t>Kod nezavisne DGA analize ulja ocjena kvaliteta sadržaja gasova rastvorenih u ulju sa ocjenom B sa temperaturom&gt;700</a:t>
                      </a:r>
                      <a:r>
                        <a:rPr lang="hr-HR" sz="1800" baseline="3000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</a:rPr>
                        <a:t>C; sadržaj vlage uulju &gt;30 ppm; broj čestica u ulju ISO kod &gt;18/15; 2FAL&gt;5 a brzina prirasta je 0.5-1.0 ppm na godinu ili 1&lt;2FAL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</a:rPr>
                        <a:t>5 a brzina prirasta &gt;0.50 ppm na godinu.</a:t>
                      </a:r>
                      <a:endParaRPr lang="sr-Latn-CS" sz="1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0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800">
                          <a:solidFill>
                            <a:schemeClr val="bg1"/>
                          </a:solidFill>
                          <a:effectLst/>
                        </a:rPr>
                        <a:t>Kod nezavisne DGA analize ulja ocjena kvaliteta sadržaja gasova rastvorenih u ulju sa ocjenom C ili 2FAL&gt;5 a brzina prirasta &gt;1.0 ppm na godinu.</a:t>
                      </a:r>
                      <a:endParaRPr lang="sr-Latn-CS" sz="1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05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effectLst/>
                        </a:rPr>
                        <a:t>Ocjena stanja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90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cene3d>
            <a:camera prst="isometricOffAxis1Right"/>
            <a:lightRig rig="threePt" dir="t"/>
          </a:scene3d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400" cap="all" spc="0">
                <a:ln/>
                <a:solidFill>
                  <a:schemeClr val="accent5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FHA analiza ulja</a:t>
            </a:r>
            <a:endParaRPr lang="sr-Latn-CS" sz="4400" cap="all" spc="0">
              <a:ln/>
              <a:solidFill>
                <a:schemeClr val="accent5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583699"/>
              </p:ext>
            </p:extLst>
          </p:nvPr>
        </p:nvGraphicFramePr>
        <p:xfrm>
          <a:off x="539552" y="2060848"/>
          <a:ext cx="8229600" cy="2438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27168"/>
                <a:gridCol w="80243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>
                          <a:solidFill>
                            <a:schemeClr val="bg1"/>
                          </a:solidFill>
                          <a:effectLst/>
                        </a:rPr>
                        <a:t>Opis</a:t>
                      </a:r>
                      <a:endParaRPr lang="sr-Latn-C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effectLst/>
                        </a:rPr>
                        <a:t>Ocjena</a:t>
                      </a:r>
                      <a:endParaRPr lang="sr-Latn-CS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</a:rPr>
                        <a:t>Analiza </a:t>
                      </a:r>
                      <a:r>
                        <a:rPr lang="en-US" sz="2000" smtClean="0">
                          <a:solidFill>
                            <a:schemeClr val="bg1"/>
                          </a:solidFill>
                          <a:effectLst/>
                        </a:rPr>
                        <a:t>fizičkih, hemijskih </a:t>
                      </a: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</a:rPr>
                        <a:t>i električnih karakteristika ulja sa šifrom A nezavisne laboratorije</a:t>
                      </a:r>
                      <a:endParaRPr lang="sr-Latn-C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</a:rPr>
                        <a:t>Analiza fizičkih, hemijskih i električnih karakteristika ulja sa šifrom B nezavisne laboratorije </a:t>
                      </a:r>
                      <a:endParaRPr lang="sr-Latn-C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</a:rPr>
                        <a:t>Analiza fizičkih, hemijskih i električnih karakteristika ulja sa šifrom C nezavisne laboratorije </a:t>
                      </a:r>
                      <a:endParaRPr lang="sr-Latn-C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</a:rPr>
                        <a:t>Ocjena stanja</a:t>
                      </a:r>
                      <a:endParaRPr lang="sr-Latn-C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20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89081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cap="all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Električna ispitivanja</a:t>
            </a:r>
            <a:endParaRPr lang="sr-Latn-CS" sz="4400" cap="all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724594"/>
              </p:ext>
            </p:extLst>
          </p:nvPr>
        </p:nvGraphicFramePr>
        <p:xfrm>
          <a:off x="467544" y="1772815"/>
          <a:ext cx="8229600" cy="46085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55160"/>
                <a:gridCol w="874440"/>
              </a:tblGrid>
              <a:tr h="288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Opis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Ocjena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1440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</a:t>
                      </a:r>
                      <a:r>
                        <a:rPr lang="en-US" sz="1600" baseline="-25000">
                          <a:effectLst/>
                        </a:rPr>
                        <a:t>iso</a:t>
                      </a:r>
                      <a:r>
                        <a:rPr lang="en-US" sz="1600">
                          <a:effectLst/>
                        </a:rPr>
                        <a:t> i R</a:t>
                      </a:r>
                      <a:r>
                        <a:rPr lang="en-US" sz="1600" baseline="-25000">
                          <a:effectLst/>
                        </a:rPr>
                        <a:t>ad</a:t>
                      </a:r>
                      <a:r>
                        <a:rPr lang="en-US" sz="1600">
                          <a:effectLst/>
                        </a:rPr>
                        <a:t>  - visoki i stabilni sa monotono opadajućim trendom</a:t>
                      </a:r>
                      <a:endParaRPr lang="sr-Latn-CS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tg</a:t>
                      </a:r>
                      <a:r>
                        <a:rPr lang="en-US" sz="1600">
                          <a:effectLst/>
                          <a:sym typeface="Symbol"/>
                        </a:rPr>
                        <a:t></a:t>
                      </a:r>
                      <a:r>
                        <a:rPr lang="en-US" sz="1600">
                          <a:effectLst/>
                        </a:rPr>
                        <a:t> - nizak (&lt;0.35%) sa monotono rastućim trendom</a:t>
                      </a:r>
                      <a:endParaRPr lang="sr-Latn-CS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 – provodnih izolatora i namotaja - stabilan</a:t>
                      </a:r>
                      <a:endParaRPr lang="sr-Latn-CS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Iμ </a:t>
                      </a:r>
                      <a:r>
                        <a:rPr lang="en-US" sz="1600" err="1">
                          <a:effectLst/>
                        </a:rPr>
                        <a:t>tipična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slika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za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aktuelnu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spregu</a:t>
                      </a:r>
                      <a:r>
                        <a:rPr lang="en-US" sz="1600">
                          <a:effectLst/>
                        </a:rPr>
                        <a:t>, </a:t>
                      </a:r>
                      <a:r>
                        <a:rPr lang="en-US" sz="1600" err="1">
                          <a:effectLst/>
                        </a:rPr>
                        <a:t>bez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bitnije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promjene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inteziteta</a:t>
                      </a:r>
                      <a:r>
                        <a:rPr lang="en-US" sz="1600">
                          <a:effectLst/>
                        </a:rPr>
                        <a:t> u </a:t>
                      </a:r>
                      <a:r>
                        <a:rPr lang="en-US" sz="1600" err="1">
                          <a:effectLst/>
                        </a:rPr>
                        <a:t>donosu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na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fabrička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smtClean="0">
                          <a:effectLst/>
                        </a:rPr>
                        <a:t>ili </a:t>
                      </a:r>
                      <a:r>
                        <a:rPr lang="en-US" sz="1600" err="1">
                          <a:effectLst/>
                        </a:rPr>
                        <a:t>prethodna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mjerenja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17281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Trend analiza R</a:t>
                      </a:r>
                      <a:r>
                        <a:rPr lang="en-US" sz="1600" baseline="-25000">
                          <a:effectLst/>
                        </a:rPr>
                        <a:t>iso</a:t>
                      </a:r>
                      <a:r>
                        <a:rPr lang="en-US" sz="1600">
                          <a:effectLst/>
                        </a:rPr>
                        <a:t> i R</a:t>
                      </a:r>
                      <a:r>
                        <a:rPr lang="en-US" sz="1600" baseline="-25000">
                          <a:effectLst/>
                        </a:rPr>
                        <a:t>ad</a:t>
                      </a:r>
                      <a:r>
                        <a:rPr lang="en-US" sz="1600">
                          <a:effectLst/>
                        </a:rPr>
                        <a:t>  - </a:t>
                      </a:r>
                      <a:r>
                        <a:rPr lang="en-US" sz="1600" err="1">
                          <a:effectLst/>
                        </a:rPr>
                        <a:t>pojava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nelinearnosti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koja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ukazuje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na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početak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degradacije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izolacionog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sistema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endParaRPr lang="sr-Latn-CS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</a:t>
                      </a:r>
                      <a:r>
                        <a:rPr lang="en-US" sz="1600" baseline="-25000">
                          <a:effectLst/>
                        </a:rPr>
                        <a:t>iso</a:t>
                      </a:r>
                      <a:r>
                        <a:rPr lang="en-US" sz="1600">
                          <a:effectLst/>
                        </a:rPr>
                        <a:t> ne </a:t>
                      </a:r>
                      <a:r>
                        <a:rPr lang="en-US" sz="1600" smtClean="0">
                          <a:effectLst/>
                        </a:rPr>
                        <a:t>manji </a:t>
                      </a:r>
                      <a:r>
                        <a:rPr lang="en-US" sz="1600">
                          <a:effectLst/>
                        </a:rPr>
                        <a:t>od 60% </a:t>
                      </a:r>
                      <a:r>
                        <a:rPr lang="en-US" sz="1600" err="1">
                          <a:effectLst/>
                        </a:rPr>
                        <a:t>fabričkih</a:t>
                      </a:r>
                      <a:r>
                        <a:rPr lang="en-US" sz="1600">
                          <a:effectLst/>
                        </a:rPr>
                        <a:t> vrijednosti, R</a:t>
                      </a:r>
                      <a:r>
                        <a:rPr lang="en-US" sz="1600" baseline="-25000">
                          <a:effectLst/>
                        </a:rPr>
                        <a:t>ad</a:t>
                      </a:r>
                      <a:r>
                        <a:rPr lang="en-US" sz="1600">
                          <a:effectLst/>
                        </a:rPr>
                        <a:t> ne </a:t>
                      </a:r>
                      <a:r>
                        <a:rPr lang="en-US" sz="1600" smtClean="0">
                          <a:effectLst/>
                        </a:rPr>
                        <a:t>manji </a:t>
                      </a:r>
                      <a:r>
                        <a:rPr lang="en-US" sz="1600">
                          <a:effectLst/>
                        </a:rPr>
                        <a:t>od 80% </a:t>
                      </a:r>
                      <a:r>
                        <a:rPr lang="en-US" sz="1600" err="1">
                          <a:effectLst/>
                        </a:rPr>
                        <a:t>fabričkih</a:t>
                      </a:r>
                      <a:r>
                        <a:rPr lang="en-US" sz="1600">
                          <a:effectLst/>
                        </a:rPr>
                        <a:t> vrijednosti </a:t>
                      </a:r>
                      <a:endParaRPr lang="sr-Latn-CS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0.35% &lt;tg</a:t>
                      </a:r>
                      <a:r>
                        <a:rPr lang="en-US" sz="1600">
                          <a:effectLst/>
                          <a:sym typeface="Symbol"/>
                        </a:rPr>
                        <a:t></a:t>
                      </a:r>
                      <a:r>
                        <a:rPr lang="en-US" sz="1600">
                          <a:effectLst/>
                        </a:rPr>
                        <a:t>0.8% ; 5%&lt;</a:t>
                      </a:r>
                      <a:r>
                        <a:rPr lang="en-US" sz="1600">
                          <a:effectLst/>
                          <a:sym typeface="Symbol"/>
                        </a:rPr>
                        <a:t></a:t>
                      </a:r>
                      <a:r>
                        <a:rPr lang="en-US" sz="1600">
                          <a:effectLst/>
                        </a:rPr>
                        <a:t>C/C &lt;10%</a:t>
                      </a:r>
                      <a:endParaRPr lang="sr-Latn-CS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Iμ </a:t>
                      </a:r>
                      <a:r>
                        <a:rPr lang="en-US" sz="1600" err="1">
                          <a:effectLst/>
                        </a:rPr>
                        <a:t>odstupanja</a:t>
                      </a:r>
                      <a:r>
                        <a:rPr lang="en-US" sz="1600">
                          <a:effectLst/>
                        </a:rPr>
                        <a:t> od </a:t>
                      </a:r>
                      <a:r>
                        <a:rPr lang="en-US" sz="1600" err="1">
                          <a:effectLst/>
                        </a:rPr>
                        <a:t>prethodnih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mjerenja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8640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</a:t>
                      </a:r>
                      <a:r>
                        <a:rPr lang="en-US" sz="1600" baseline="-25000">
                          <a:effectLst/>
                        </a:rPr>
                        <a:t>iso</a:t>
                      </a:r>
                      <a:r>
                        <a:rPr lang="en-US" sz="1600">
                          <a:effectLst/>
                        </a:rPr>
                        <a:t> i R</a:t>
                      </a:r>
                      <a:r>
                        <a:rPr lang="en-US" sz="1600" baseline="-25000">
                          <a:effectLst/>
                        </a:rPr>
                        <a:t>ad</a:t>
                      </a:r>
                      <a:r>
                        <a:rPr lang="en-US" sz="1600">
                          <a:effectLst/>
                        </a:rPr>
                        <a:t>  - </a:t>
                      </a:r>
                      <a:r>
                        <a:rPr lang="en-US" sz="1600" err="1">
                          <a:effectLst/>
                        </a:rPr>
                        <a:t>ukazuje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na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značajnu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degradaciju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izolacionog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sistema</a:t>
                      </a:r>
                      <a:endParaRPr lang="sr-Latn-CS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tg</a:t>
                      </a:r>
                      <a:r>
                        <a:rPr lang="en-US" sz="1600">
                          <a:effectLst/>
                          <a:sym typeface="Symbol"/>
                        </a:rPr>
                        <a:t></a:t>
                      </a:r>
                      <a:r>
                        <a:rPr lang="en-US" sz="1600">
                          <a:effectLst/>
                        </a:rPr>
                        <a:t>≥ 1% ; </a:t>
                      </a:r>
                      <a:r>
                        <a:rPr lang="en-US" sz="1600">
                          <a:effectLst/>
                          <a:sym typeface="Symbol"/>
                        </a:rPr>
                        <a:t></a:t>
                      </a:r>
                      <a:r>
                        <a:rPr lang="en-US" sz="1600">
                          <a:effectLst/>
                        </a:rPr>
                        <a:t>C/C≥10%</a:t>
                      </a:r>
                      <a:endParaRPr lang="sr-Latn-CS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Iμ – </a:t>
                      </a:r>
                      <a:r>
                        <a:rPr lang="en-US" sz="1600" err="1">
                          <a:effectLst/>
                        </a:rPr>
                        <a:t>značajna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odstupanja</a:t>
                      </a:r>
                      <a:r>
                        <a:rPr lang="en-US" sz="1600">
                          <a:effectLst/>
                        </a:rPr>
                        <a:t> od </a:t>
                      </a:r>
                      <a:r>
                        <a:rPr lang="en-US" sz="1600" err="1">
                          <a:effectLst/>
                        </a:rPr>
                        <a:t>prethodnih</a:t>
                      </a:r>
                      <a:r>
                        <a:rPr lang="en-US" sz="1600">
                          <a:effectLst/>
                        </a:rPr>
                        <a:t> </a:t>
                      </a:r>
                      <a:r>
                        <a:rPr lang="en-US" sz="1600" err="1">
                          <a:effectLst/>
                        </a:rPr>
                        <a:t>mjerenja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2880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Ocjena stanja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sr-Latn-C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93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cap="all" spc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Istorija</a:t>
            </a:r>
            <a:r>
              <a:rPr lang="en-US" cap="all" spc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cap="all" spc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održavanje</a:t>
            </a:r>
            <a:r>
              <a:rPr lang="en-US" cap="all" spc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cap="all" spc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režimi</a:t>
            </a:r>
            <a:r>
              <a:rPr lang="en-US" cap="all" spc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i </a:t>
            </a:r>
            <a:r>
              <a:rPr lang="en-US" cap="all" spc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uslovi</a:t>
            </a:r>
            <a:r>
              <a:rPr lang="en-US" cap="all" spc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cap="all" spc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rada</a:t>
            </a:r>
            <a:r>
              <a:rPr lang="en-US" cap="all" spc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u </a:t>
            </a:r>
            <a:r>
              <a:rPr lang="en-US" cap="all" spc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pogonu</a:t>
            </a:r>
            <a:endParaRPr lang="sr-Latn-CS" cap="all" spc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047693"/>
              </p:ext>
            </p:extLst>
          </p:nvPr>
        </p:nvGraphicFramePr>
        <p:xfrm>
          <a:off x="539552" y="1484784"/>
          <a:ext cx="8229600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27168"/>
                <a:gridCol w="80243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Opis</a:t>
                      </a:r>
                      <a:endParaRPr lang="sr-Latn-C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Ocjena</a:t>
                      </a:r>
                      <a:endParaRPr lang="sr-Latn-C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Naznačeni režimi rada. Rutinsko preventivno održavanje; analize ulja i obavezna rutinska električna ispitivanja se obavljaju planiranom učestanošći. Niska cijena održavanja. Normalni  eksploataconi uslovi.</a:t>
                      </a:r>
                      <a:endParaRPr lang="sr-Latn-C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 </a:t>
                      </a:r>
                      <a:endParaRPr lang="sr-Latn-C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Naznačeni režimi rada Plansko korektivno održavanje. Održavanje sistema hlađenja zaštite ulja, kalibracija instrumenata, provjera zaštita; čišćenje, saniranje manjih curenja ulja. </a:t>
                      </a:r>
                      <a:r>
                        <a:rPr lang="en-US" sz="1800">
                          <a:effectLst/>
                        </a:rPr>
                        <a:t>Normalni  eksploataconi uslovi.</a:t>
                      </a:r>
                      <a:endParaRPr lang="sr-Latn-C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sr-Latn-C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Naznačeni i nepovoljni režimi </a:t>
                      </a:r>
                      <a:r>
                        <a:rPr lang="hr-HR" sz="1800" smtClean="0">
                          <a:effectLst/>
                        </a:rPr>
                        <a:t>rada</a:t>
                      </a:r>
                      <a:r>
                        <a:rPr lang="en-US" sz="1800" smtClean="0">
                          <a:effectLst/>
                        </a:rPr>
                        <a:t>.</a:t>
                      </a:r>
                      <a:r>
                        <a:rPr lang="hr-HR" sz="1800" smtClean="0">
                          <a:effectLst/>
                        </a:rPr>
                        <a:t> </a:t>
                      </a:r>
                      <a:r>
                        <a:rPr lang="hr-HR" sz="1800">
                          <a:effectLst/>
                        </a:rPr>
                        <a:t>Potreba za širim korektivnim zahvatima na  isključenom ETR. Zamjena provodnih izolatora, saniranje curenja ulja, remont sistema hlađenja, opravke sistema zaštite ulja.Nepovoljni  eksploataconi uslovi</a:t>
                      </a:r>
                      <a:endParaRPr lang="sr-Latn-C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 </a:t>
                      </a:r>
                      <a:endParaRPr lang="sr-Latn-C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Nepovoljni režimi </a:t>
                      </a:r>
                      <a:r>
                        <a:rPr lang="hr-HR" sz="1800" smtClean="0">
                          <a:effectLst/>
                        </a:rPr>
                        <a:t>rada</a:t>
                      </a:r>
                      <a:r>
                        <a:rPr lang="en-US" sz="1800" smtClean="0">
                          <a:effectLst/>
                        </a:rPr>
                        <a:t>.</a:t>
                      </a:r>
                      <a:r>
                        <a:rPr lang="hr-HR" sz="1800" smtClean="0">
                          <a:effectLst/>
                        </a:rPr>
                        <a:t> </a:t>
                      </a:r>
                      <a:r>
                        <a:rPr lang="hr-HR" sz="1800">
                          <a:effectLst/>
                        </a:rPr>
                        <a:t>Zahtijeva značajno dodatno korektivno održavanje. Povećan broj prinudnih isključenja kao posljedica problema održavanja. Značajna curenja ulja; ozbiljna disfunkcija sistema hlađenja; pregrijavanje; pregrijavanje kontaktnih i spojnih mjesta; abnormalnosti u termičkoj slici kotla ETR.</a:t>
                      </a:r>
                      <a:endParaRPr lang="sr-Latn-C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 </a:t>
                      </a:r>
                      <a:endParaRPr lang="sr-Latn-C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Nepovoljni režimi rada Ozbiljni i skupi zahvatI korektivnog održavanja sa dužim vremenom van pogona. Nepovoljni  eksploataconi uslovi</a:t>
                      </a:r>
                      <a:endParaRPr lang="sr-Latn-C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 </a:t>
                      </a:r>
                      <a:endParaRPr lang="sr-Latn-C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Ocjena stanja</a:t>
                      </a:r>
                      <a:endParaRPr lang="sr-Latn-C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sr-Latn-C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3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25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  <a:scene3d>
            <a:camera prst="perspectiveRelaxed"/>
            <a:lightRig rig="threePt" dir="t"/>
          </a:scene3d>
        </p:spPr>
        <p:txBody>
          <a:bodyPr>
            <a:noAutofit/>
          </a:bodyPr>
          <a:lstStyle/>
          <a:p>
            <a:pPr algn="ctr"/>
            <a:r>
              <a:rPr lang="en-US" sz="6600" cap="all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Termografija</a:t>
            </a:r>
            <a:endParaRPr lang="sr-Latn-CS" sz="6600" cap="all" spc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305108"/>
              </p:ext>
            </p:extLst>
          </p:nvPr>
        </p:nvGraphicFramePr>
        <p:xfrm>
          <a:off x="467544" y="2204864"/>
          <a:ext cx="8229600" cy="2926080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7355160"/>
                <a:gridCol w="874440"/>
              </a:tblGrid>
              <a:tr h="351039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Opis</a:t>
                      </a:r>
                      <a:endParaRPr lang="sr-Latn-C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Ocjena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Termička slika kontrolisanih elemenata ne ukazuje na prisustvo neispravnosti</a:t>
                      </a:r>
                      <a:endParaRPr lang="sr-Latn-C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sr-Latn-C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Na termogramu su uočena odstupanja – abnormalnosti termičkog polja na identičnim simetričnim površinama</a:t>
                      </a:r>
                      <a:endParaRPr lang="sr-Latn-C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sr-Latn-C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20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Na termogramu su uočene izrazite anomalije na identičnim simetričnim površinama</a:t>
                      </a:r>
                      <a:endParaRPr lang="sr-Latn-C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sr-Latn-C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03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Ocjena stanja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sr-Latn-C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45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reflection blurRad="6350" stA="50000" endA="275" endPos="40000" dist="101600" dir="5400000" sy="-100000" algn="bl" rotWithShape="0"/>
          </a:effectLst>
        </p:spPr>
        <p:txBody>
          <a:bodyPr/>
          <a:lstStyle/>
          <a:p>
            <a:pPr algn="ctr"/>
            <a:r>
              <a:rPr lang="hr-HR" cap="all" spc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Indikator kvaliteta podataka</a:t>
            </a:r>
            <a:endParaRPr lang="sr-Latn-CS" cap="all" spc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153152"/>
              </p:ext>
            </p:extLst>
          </p:nvPr>
        </p:nvGraphicFramePr>
        <p:xfrm>
          <a:off x="611560" y="1484784"/>
          <a:ext cx="8229600" cy="4968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60840"/>
                <a:gridCol w="668760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400">
                          <a:solidFill>
                            <a:schemeClr val="bg1"/>
                          </a:solidFill>
                          <a:effectLst/>
                        </a:rPr>
                        <a:t>Opis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bg1"/>
                          </a:solidFill>
                          <a:effectLst/>
                        </a:rPr>
                        <a:t>Ocjena</a:t>
                      </a:r>
                      <a:endParaRPr lang="sr-Latn-CS" sz="1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7281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400">
                          <a:solidFill>
                            <a:schemeClr val="bg1"/>
                          </a:solidFill>
                          <a:effectLst/>
                        </a:rPr>
                        <a:t>Redovni pregledi; ispitivanja; mjerenja; kontrole; održavanje; uredna eksploataciona i dokumentacija održavanja; dostupni su svi </a:t>
                      </a:r>
                      <a:r>
                        <a:rPr lang="hr-HR" sz="2400" smtClean="0">
                          <a:solidFill>
                            <a:schemeClr val="bg1"/>
                          </a:solidFill>
                          <a:effectLst/>
                        </a:rPr>
                        <a:t>podaci</a:t>
                      </a:r>
                      <a:r>
                        <a:rPr lang="en-US" sz="240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hr-HR" sz="2400" smtClean="0">
                          <a:solidFill>
                            <a:schemeClr val="bg1"/>
                          </a:solidFill>
                          <a:effectLst/>
                        </a:rPr>
                        <a:t>i </a:t>
                      </a:r>
                      <a:r>
                        <a:rPr lang="hr-HR" sz="2400">
                          <a:solidFill>
                            <a:schemeClr val="bg1"/>
                          </a:solidFill>
                          <a:effectLst/>
                        </a:rPr>
                        <a:t>informacije neophodne za obavljanje procjene.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400">
                          <a:solidFill>
                            <a:schemeClr val="bg1"/>
                          </a:solidFill>
                          <a:effectLst/>
                        </a:rPr>
                        <a:t>Najmanje jedan pregled, ispitivanje; mjerenje; kontrola; </a:t>
                      </a:r>
                      <a:r>
                        <a:rPr lang="hr-HR" sz="2400" smtClean="0">
                          <a:solidFill>
                            <a:schemeClr val="bg1"/>
                          </a:solidFill>
                          <a:effectLst/>
                        </a:rPr>
                        <a:t>održavanje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sr-Latn-CS" sz="2400" baseline="0" smtClean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hr-HR" sz="240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hr-HR" sz="2400">
                          <a:solidFill>
                            <a:schemeClr val="bg1"/>
                          </a:solidFill>
                          <a:effectLst/>
                        </a:rPr>
                        <a:t>nije obavljeno u predviđenom </a:t>
                      </a:r>
                      <a:r>
                        <a:rPr lang="hr-HR" sz="2400" smtClean="0">
                          <a:solidFill>
                            <a:schemeClr val="bg1"/>
                          </a:solidFill>
                          <a:effectLst/>
                        </a:rPr>
                        <a:t>roku. </a:t>
                      </a:r>
                      <a:r>
                        <a:rPr lang="hr-HR" sz="240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r>
                        <a:rPr lang="hr-HR" sz="2400" smtClean="0">
                          <a:solidFill>
                            <a:schemeClr val="bg1"/>
                          </a:solidFill>
                          <a:effectLst/>
                        </a:rPr>
                        <a:t>eažurirani </a:t>
                      </a:r>
                      <a:r>
                        <a:rPr lang="hr-HR" sz="2400">
                          <a:solidFill>
                            <a:schemeClr val="bg1"/>
                          </a:solidFill>
                          <a:effectLst/>
                        </a:rPr>
                        <a:t>podaci.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400">
                          <a:solidFill>
                            <a:schemeClr val="bg1"/>
                          </a:solidFill>
                          <a:effectLst/>
                        </a:rPr>
                        <a:t>Ne obavljaju se pregledi, ispitivanja; mjerenja; kontrole; održavanje; u predviđenim rokovima; nema podataka ili su zastarjeli.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Ocjena stanja</a:t>
                      </a:r>
                      <a:endParaRPr lang="sr-Latn-CS" sz="12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12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051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x-none" sz="3800" smtClean="0"/>
              <a:t>OD ČEGA ZAVISI ŽIVOTNI VIJEK ETR</a:t>
            </a:r>
            <a:r>
              <a:rPr lang="sr-Latn-CS" sz="3800" smtClean="0"/>
              <a:t>?</a:t>
            </a:r>
            <a:r>
              <a:rPr lang="x-none" sz="3800" smtClean="0"/>
              <a:t> </a:t>
            </a:r>
            <a:endParaRPr lang="x-none" sz="3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sr-Latn-CS" dirty="0" smtClean="0"/>
              <a:t>      Osnovni </a:t>
            </a:r>
            <a:r>
              <a:rPr lang="sr-Latn-CS" dirty="0"/>
              <a:t>uslov za pouzdan, ekonomičan i dugotrajan rad ETR-a je da se, u procesu njegove nabavke, </a:t>
            </a:r>
            <a:r>
              <a:rPr lang="sr-Latn-CS" b="1" dirty="0">
                <a:solidFill>
                  <a:schemeClr val="tx1"/>
                </a:solidFill>
              </a:rPr>
              <a:t>precizno i ispravno definišu zahtjevi u tenderskoj dokumentaciji</a:t>
            </a:r>
            <a:r>
              <a:rPr lang="sr-Latn-CS" b="1" dirty="0"/>
              <a:t>, </a:t>
            </a:r>
            <a:r>
              <a:rPr lang="sr-Latn-CS" dirty="0"/>
              <a:t>kako bi se stvorile pretpostavke za njegove optimalne tehničke performanse: dobra projektantska i konstruktivna rješenja, korišćenje kvalitetnih materijala i primjena adekvatnih tehnologija tokom izrade.</a:t>
            </a:r>
            <a:endParaRPr lang="x-none"/>
          </a:p>
          <a:p>
            <a:pPr marL="0" indent="0" algn="just">
              <a:buNone/>
            </a:pPr>
            <a:r>
              <a:rPr lang="sr-Latn-CS" dirty="0" smtClean="0"/>
              <a:t>      Kvalitet </a:t>
            </a:r>
            <a:r>
              <a:rPr lang="sr-Latn-CS" dirty="0"/>
              <a:t>gotovog ETR provjerava se: tipskim, rutinskim i specijalnim ispitivanjima. Prijemna (rutinska) ispitivanja kod proizvođača, gledano iz ugla kupca, </a:t>
            </a:r>
            <a:r>
              <a:rPr lang="sr-Latn-CS" dirty="0" smtClean="0"/>
              <a:t>predstavljaju i </a:t>
            </a:r>
            <a:r>
              <a:rPr lang="sr-Latn-CS" dirty="0"/>
              <a:t>prvu dijagnostičku </a:t>
            </a:r>
            <a:r>
              <a:rPr lang="sr-Latn-CS" dirty="0" smtClean="0"/>
              <a:t>kontrolu </a:t>
            </a:r>
            <a:r>
              <a:rPr lang="sr-Latn-CS" dirty="0"/>
              <a:t>a</a:t>
            </a:r>
            <a:r>
              <a:rPr lang="sr-Latn-CS" dirty="0" smtClean="0"/>
              <a:t> </a:t>
            </a:r>
            <a:r>
              <a:rPr lang="sr-Latn-CS" dirty="0"/>
              <a:t>dobijeni rezultati se koriste kao </a:t>
            </a:r>
            <a:r>
              <a:rPr lang="sr-Latn-CS" b="1" dirty="0">
                <a:solidFill>
                  <a:schemeClr val="tx1"/>
                </a:solidFill>
              </a:rPr>
              <a:t>referentni za buduće praćenje stanja ETR</a:t>
            </a:r>
            <a:r>
              <a:rPr lang="sr-Latn-CS" b="1" dirty="0"/>
              <a:t>. </a:t>
            </a:r>
            <a:endParaRPr lang="en-US" b="1" dirty="0" smtClean="0"/>
          </a:p>
          <a:p>
            <a:pPr marL="0" indent="0" algn="just">
              <a:buNone/>
            </a:pPr>
            <a:r>
              <a:rPr lang="sr-Latn-CS" dirty="0" smtClean="0"/>
              <a:t>       Takođe</a:t>
            </a:r>
            <a:r>
              <a:rPr lang="sr-Latn-CS" dirty="0"/>
              <a:t>, nakon preuzimanja i transporta do mjesta ugradnje, u toku montaže i prije puštanja u pogon – u cilju kontrole kvaliteta provedenih aktivnosti – obavljaju se prva ispitivanja na terenu.</a:t>
            </a:r>
            <a:endParaRPr lang="x-none"/>
          </a:p>
          <a:p>
            <a:pPr algn="just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32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426170"/>
          </a:xfrm>
        </p:spPr>
        <p:txBody>
          <a:bodyPr>
            <a:normAutofit/>
          </a:bodyPr>
          <a:lstStyle/>
          <a:p>
            <a:pPr algn="just"/>
            <a:r>
              <a:rPr lang="sr-Latn-CS" sz="2800" b="0" dirty="0" smtClean="0">
                <a:solidFill>
                  <a:srgbClr val="FFFF00"/>
                </a:solidFill>
              </a:rPr>
              <a:t>        Dijagnostička </a:t>
            </a:r>
            <a:r>
              <a:rPr lang="sr-Latn-CS" sz="2800" b="0" dirty="0">
                <a:solidFill>
                  <a:srgbClr val="FFFF00"/>
                </a:solidFill>
              </a:rPr>
              <a:t>kontrola u principu daje „tačkastu ocjenu</a:t>
            </a:r>
            <a:r>
              <a:rPr lang="sr-Latn-CS" sz="2800" b="0" dirty="0" smtClean="0">
                <a:solidFill>
                  <a:srgbClr val="FFFF00"/>
                </a:solidFill>
              </a:rPr>
              <a:t>“ </a:t>
            </a:r>
            <a:r>
              <a:rPr lang="sr-Latn-CS" sz="2800" b="0" dirty="0">
                <a:solidFill>
                  <a:srgbClr val="FFFF00"/>
                </a:solidFill>
              </a:rPr>
              <a:t>pa se za relevantnu procjenu stanja ETR koriste  analiza trenda dijagnostičkog </a:t>
            </a:r>
            <a:r>
              <a:rPr lang="sr-Latn-CS" sz="2800" b="0" dirty="0" smtClean="0">
                <a:solidFill>
                  <a:srgbClr val="FFFF00"/>
                </a:solidFill>
              </a:rPr>
              <a:t>parametra</a:t>
            </a:r>
            <a:r>
              <a:rPr lang="sr-Latn-CS" sz="2800" b="0" dirty="0" smtClean="0">
                <a:solidFill>
                  <a:schemeClr val="tx1"/>
                </a:solidFill>
              </a:rPr>
              <a:t>. </a:t>
            </a:r>
            <a:endParaRPr lang="sr-Latn-CS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034284"/>
              </p:ext>
            </p:extLst>
          </p:nvPr>
        </p:nvGraphicFramePr>
        <p:xfrm>
          <a:off x="323528" y="3356992"/>
          <a:ext cx="8229600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solidFill>
                            <a:srgbClr val="002060"/>
                          </a:solidFill>
                          <a:effectLst/>
                        </a:rPr>
                        <a:t>Konačni</a:t>
                      </a:r>
                      <a:r>
                        <a:rPr lang="en-US" sz="3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2060"/>
                          </a:solidFill>
                          <a:effectLst/>
                        </a:rPr>
                        <a:t>indeks</a:t>
                      </a:r>
                      <a:r>
                        <a:rPr lang="en-US" sz="3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2060"/>
                          </a:solidFill>
                          <a:effectLst/>
                        </a:rPr>
                        <a:t>stanja</a:t>
                      </a:r>
                      <a:endParaRPr lang="sr-Latn-CS" sz="3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2060"/>
                          </a:solidFill>
                          <a:effectLst/>
                        </a:rPr>
                        <a:t>Ocjena stanja</a:t>
                      </a:r>
                      <a:endParaRPr lang="sr-Latn-CS" sz="3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2060"/>
                          </a:solidFill>
                          <a:effectLst/>
                        </a:rPr>
                        <a:t>&gt;6.4</a:t>
                      </a:r>
                      <a:endParaRPr lang="sr-Latn-CS" sz="3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2060"/>
                          </a:solidFill>
                          <a:effectLst/>
                        </a:rPr>
                        <a:t>Odličan</a:t>
                      </a:r>
                      <a:endParaRPr lang="sr-Latn-CS" sz="3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>
                          <a:solidFill>
                            <a:srgbClr val="002060"/>
                          </a:solidFill>
                          <a:effectLst/>
                        </a:rPr>
                        <a:t>&gt;4.4</a:t>
                      </a:r>
                      <a:r>
                        <a:rPr lang="hr-HR" sz="3200">
                          <a:solidFill>
                            <a:srgbClr val="00206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3200">
                          <a:solidFill>
                            <a:srgbClr val="002060"/>
                          </a:solidFill>
                          <a:effectLst/>
                        </a:rPr>
                        <a:t>6.4</a:t>
                      </a:r>
                      <a:endParaRPr lang="sr-Latn-CS" sz="3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2060"/>
                          </a:solidFill>
                          <a:effectLst/>
                        </a:rPr>
                        <a:t>Dobar</a:t>
                      </a:r>
                      <a:endParaRPr lang="sr-Latn-CS" sz="3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>
                          <a:solidFill>
                            <a:srgbClr val="002060"/>
                          </a:solidFill>
                          <a:effectLst/>
                        </a:rPr>
                        <a:t>&gt;3.2</a:t>
                      </a:r>
                      <a:r>
                        <a:rPr lang="hr-HR" sz="3200">
                          <a:solidFill>
                            <a:srgbClr val="00206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3200">
                          <a:solidFill>
                            <a:srgbClr val="002060"/>
                          </a:solidFill>
                          <a:effectLst/>
                        </a:rPr>
                        <a:t>4.4</a:t>
                      </a:r>
                      <a:endParaRPr lang="sr-Latn-CS" sz="3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2060"/>
                          </a:solidFill>
                          <a:effectLst/>
                        </a:rPr>
                        <a:t>Oslabljen</a:t>
                      </a:r>
                      <a:endParaRPr lang="sr-Latn-CS" sz="3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>
                          <a:solidFill>
                            <a:srgbClr val="002060"/>
                          </a:solidFill>
                          <a:effectLst/>
                        </a:rPr>
                        <a:t>&gt;2</a:t>
                      </a:r>
                      <a:r>
                        <a:rPr lang="hr-HR" sz="3200">
                          <a:solidFill>
                            <a:srgbClr val="00206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3200">
                          <a:solidFill>
                            <a:srgbClr val="002060"/>
                          </a:solidFill>
                          <a:effectLst/>
                        </a:rPr>
                        <a:t>3.2</a:t>
                      </a:r>
                      <a:endParaRPr lang="sr-Latn-CS" sz="3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2060"/>
                          </a:solidFill>
                          <a:effectLst/>
                        </a:rPr>
                        <a:t>Nepouzdan</a:t>
                      </a:r>
                      <a:endParaRPr lang="sr-Latn-CS" sz="3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>
                          <a:solidFill>
                            <a:srgbClr val="002060"/>
                          </a:solidFill>
                          <a:effectLst/>
                          <a:sym typeface="Symbol"/>
                        </a:rPr>
                        <a:t></a:t>
                      </a:r>
                      <a:r>
                        <a:rPr lang="hr-HR" sz="32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sr-Latn-CS" sz="3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2060"/>
                          </a:solidFill>
                          <a:effectLst/>
                        </a:rPr>
                        <a:t>Kritičan</a:t>
                      </a:r>
                      <a:endParaRPr lang="sr-Latn-CS" sz="3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71600" y="2564904"/>
            <a:ext cx="6811865" cy="984885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all" normalizeH="0" baseline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Konačni</a:t>
            </a:r>
            <a:r>
              <a:rPr kumimoji="0" lang="en-US" sz="4000" b="1" i="0" u="none" strike="noStrike" cap="all" normalizeH="0" baseline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4000" b="1" i="0" u="none" strike="noStrike" cap="all" normalizeH="0" baseline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indeks</a:t>
            </a:r>
            <a:r>
              <a:rPr kumimoji="0" lang="en-US" sz="4000" b="1" i="0" u="none" strike="noStrike" cap="all" normalizeH="0" baseline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stanja</a:t>
            </a:r>
            <a:endParaRPr kumimoji="0" lang="x-none" sz="4000" b="1" i="0" u="none" strike="noStrike" cap="all" normalizeH="0" baseline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x-none" sz="1800" b="1" i="0" u="none" strike="noStrike" cap="all" normalizeH="0" baseline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0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 lvl="0" algn="ctr"/>
            <a:r>
              <a:rPr lang="hr-HR"/>
              <a:t>PROCJENA STANJA TRANSFORMATORA U POGONU </a:t>
            </a:r>
            <a:endParaRPr lang="sr-Latn-C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864016"/>
              </p:ext>
            </p:extLst>
          </p:nvPr>
        </p:nvGraphicFramePr>
        <p:xfrm>
          <a:off x="457200" y="2826864"/>
          <a:ext cx="8229599" cy="3482455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1175657"/>
                <a:gridCol w="1175657"/>
                <a:gridCol w="2339550"/>
                <a:gridCol w="936104"/>
                <a:gridCol w="792088"/>
                <a:gridCol w="1008112"/>
                <a:gridCol w="802431"/>
              </a:tblGrid>
              <a:tr h="26788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Energetski transformator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Naponski nivo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267881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110 kV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220 kV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400 kV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535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Konačni indeks stanja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 pogonu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Procjena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 pogonu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Procjena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 pogonu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Procjena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&gt;6.4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6;6;4;6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6.77;6.66;6.66,7.36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6.80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5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&gt;4.4</a:t>
                      </a:r>
                      <a:r>
                        <a:rPr lang="hr-HR" sz="1400">
                          <a:effectLst/>
                          <a:sym typeface="Symbol"/>
                        </a:rPr>
                        <a:t></a:t>
                      </a:r>
                      <a:r>
                        <a:rPr lang="hr-HR" sz="1400">
                          <a:effectLst/>
                        </a:rPr>
                        <a:t>6.4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10;27;10;10;38;34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smtClean="0">
                          <a:effectLst/>
                        </a:rPr>
                        <a:t>6.4;5.19;5.88;5.91;4.68;4.83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5;31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smtClean="0">
                          <a:effectLst/>
                        </a:rPr>
                        <a:t>5.8;5.02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&gt;3.2</a:t>
                      </a:r>
                      <a:r>
                        <a:rPr lang="hr-HR" sz="1400">
                          <a:effectLst/>
                          <a:sym typeface="Symbol"/>
                        </a:rPr>
                        <a:t></a:t>
                      </a:r>
                      <a:r>
                        <a:rPr lang="hr-HR" sz="1400">
                          <a:effectLst/>
                        </a:rPr>
                        <a:t>4.4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56;36;40;38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3.22;3.32;3.69;3.36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43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3.69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34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4.20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&gt;2</a:t>
                      </a:r>
                      <a:r>
                        <a:rPr lang="hr-HR" sz="1400">
                          <a:effectLst/>
                          <a:sym typeface="Symbol"/>
                        </a:rPr>
                        <a:t></a:t>
                      </a:r>
                      <a:r>
                        <a:rPr lang="hr-HR" sz="1400">
                          <a:effectLst/>
                        </a:rPr>
                        <a:t>3.2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35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2.81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sym typeface="Symbol"/>
                        </a:rPr>
                        <a:t></a:t>
                      </a:r>
                      <a:r>
                        <a:rPr lang="hr-HR" sz="1400">
                          <a:effectLst/>
                        </a:rPr>
                        <a:t>2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36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0.68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33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1.99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7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PS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24.5 godina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23 godine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25.75 godina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267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PO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4.83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5.24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4.25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267881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Prosječna starost svih ispitanih ETR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24.59 godina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170080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/>
              <a:t>Za nešto više od godinu dana, na osnovu plana tekućih ispitivanja, ukupno je ispitano i procijenjeno </a:t>
            </a:r>
            <a:r>
              <a:rPr lang="hr-HR">
                <a:solidFill>
                  <a:srgbClr val="FFFF00"/>
                </a:solidFill>
              </a:rPr>
              <a:t>22 ETR </a:t>
            </a:r>
            <a:r>
              <a:rPr lang="hr-HR"/>
              <a:t>u pogonu CGES-a , čija je prosječna starost iznosila </a:t>
            </a:r>
            <a:r>
              <a:rPr lang="hr-HR">
                <a:solidFill>
                  <a:srgbClr val="FFFF00"/>
                </a:solidFill>
              </a:rPr>
              <a:t>24.59</a:t>
            </a:r>
            <a:r>
              <a:rPr lang="hr-HR"/>
              <a:t> </a:t>
            </a:r>
            <a:r>
              <a:rPr lang="hr-HR" smtClean="0"/>
              <a:t>godina</a:t>
            </a:r>
            <a:r>
              <a:rPr lang="en-US" smtClean="0"/>
              <a:t>.</a:t>
            </a:r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75194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hr-HR" cap="all"/>
              <a:t>Konačan indeks stanja </a:t>
            </a:r>
            <a:endParaRPr lang="sr-Latn-CS" cap="all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12905241"/>
              </p:ext>
            </p:extLst>
          </p:nvPr>
        </p:nvGraphicFramePr>
        <p:xfrm>
          <a:off x="179512" y="1268760"/>
          <a:ext cx="4896544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69270410"/>
              </p:ext>
            </p:extLst>
          </p:nvPr>
        </p:nvGraphicFramePr>
        <p:xfrm>
          <a:off x="3995936" y="2276872"/>
          <a:ext cx="496855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725554316"/>
              </p:ext>
            </p:extLst>
          </p:nvPr>
        </p:nvGraphicFramePr>
        <p:xfrm>
          <a:off x="179512" y="3861048"/>
          <a:ext cx="3888432" cy="2809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23928" y="609329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Godine pogona ispitanih ETR</a:t>
            </a:r>
            <a:endParaRPr lang="sr-Latn-CS"/>
          </a:p>
        </p:txBody>
      </p:sp>
      <p:sp>
        <p:nvSpPr>
          <p:cNvPr id="7" name="TextBox 6"/>
          <p:cNvSpPr txBox="1"/>
          <p:nvPr/>
        </p:nvSpPr>
        <p:spPr>
          <a:xfrm>
            <a:off x="5652120" y="184482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Ispitani ETR</a:t>
            </a:r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96076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23528" y="404664"/>
            <a:ext cx="8305800" cy="3888432"/>
          </a:xfrm>
        </p:spPr>
        <p:txBody>
          <a:bodyPr>
            <a:noAutofit/>
          </a:bodyPr>
          <a:lstStyle/>
          <a:p>
            <a:pPr algn="just"/>
            <a:r>
              <a:rPr lang="sr-Latn-CS" dirty="0" smtClean="0">
                <a:solidFill>
                  <a:srgbClr val="006600"/>
                </a:solidFill>
              </a:rPr>
              <a:t>             U </a:t>
            </a:r>
            <a:r>
              <a:rPr lang="sr-Latn-CS" dirty="0">
                <a:solidFill>
                  <a:srgbClr val="006600"/>
                </a:solidFill>
              </a:rPr>
              <a:t>radu je, ukratko, predstavljena interna metodologija procjene stanja ETR-a u CGES-u. </a:t>
            </a:r>
            <a:endParaRPr lang="en-US" dirty="0" smtClean="0">
              <a:solidFill>
                <a:srgbClr val="006600"/>
              </a:solidFill>
            </a:endParaRPr>
          </a:p>
          <a:p>
            <a:pPr algn="just"/>
            <a:r>
              <a:rPr lang="en-US" dirty="0" smtClean="0">
                <a:solidFill>
                  <a:srgbClr val="006600"/>
                </a:solidFill>
              </a:rPr>
              <a:t>	</a:t>
            </a:r>
            <a:r>
              <a:rPr lang="sr-Latn-CS" dirty="0" smtClean="0">
                <a:solidFill>
                  <a:srgbClr val="006600"/>
                </a:solidFill>
              </a:rPr>
              <a:t>Mada </a:t>
            </a:r>
            <a:r>
              <a:rPr lang="sr-Latn-CS" dirty="0">
                <a:solidFill>
                  <a:srgbClr val="006600"/>
                </a:solidFill>
              </a:rPr>
              <a:t>bi se na prvi pogled moglo zaključiti da je primijenjena metodologija prilično jednostavna,  relevanta procjena stanja ETR zahtijeva ne samo specijalistička teorijska i iskustvena  znanja, nego i potpunu eliminaciju šablonskog pristupa u interpretaciji i vrednovanju svih informacija. </a:t>
            </a:r>
          </a:p>
          <a:p>
            <a:pPr algn="just"/>
            <a:r>
              <a:rPr lang="en-US" dirty="0" smtClean="0">
                <a:solidFill>
                  <a:srgbClr val="006600"/>
                </a:solidFill>
              </a:rPr>
              <a:t>	</a:t>
            </a:r>
            <a:r>
              <a:rPr lang="hr-HR" dirty="0" smtClean="0">
                <a:solidFill>
                  <a:srgbClr val="006600"/>
                </a:solidFill>
              </a:rPr>
              <a:t>Na </a:t>
            </a:r>
            <a:r>
              <a:rPr lang="hr-HR" dirty="0">
                <a:solidFill>
                  <a:srgbClr val="006600"/>
                </a:solidFill>
              </a:rPr>
              <a:t>očigledan način je - statističkom analizom obavljenih procjena  - pokazano, kako vjerodostojna kvantitativna procjena stanja omogućava, čak i nedovoljno kompetentnom menandžmentu, da  kvalitetno upravlja transformatorskim parkom. </a:t>
            </a:r>
            <a:endParaRPr lang="en-US" dirty="0" smtClean="0">
              <a:solidFill>
                <a:srgbClr val="006600"/>
              </a:solidFill>
            </a:endParaRPr>
          </a:p>
          <a:p>
            <a:pPr algn="just"/>
            <a:r>
              <a:rPr lang="en-US" dirty="0" smtClean="0">
                <a:solidFill>
                  <a:srgbClr val="006600"/>
                </a:solidFill>
              </a:rPr>
              <a:t> 	</a:t>
            </a:r>
            <a:r>
              <a:rPr lang="hr-HR" dirty="0" smtClean="0">
                <a:solidFill>
                  <a:srgbClr val="006600"/>
                </a:solidFill>
              </a:rPr>
              <a:t>I </a:t>
            </a:r>
            <a:r>
              <a:rPr lang="hr-HR" dirty="0">
                <a:solidFill>
                  <a:srgbClr val="006600"/>
                </a:solidFill>
              </a:rPr>
              <a:t>ne samo u pogledu strateškog planiranja već i sa stanovišta tekućih operativnih odluka zbog: lakog uočavanja prioriteta, jasnog </a:t>
            </a:r>
            <a:r>
              <a:rPr lang="hr-HR" dirty="0" smtClean="0">
                <a:solidFill>
                  <a:srgbClr val="006600"/>
                </a:solidFill>
              </a:rPr>
              <a:t>sagledavanja </a:t>
            </a:r>
            <a:r>
              <a:rPr lang="hr-HR" dirty="0">
                <a:solidFill>
                  <a:srgbClr val="006600"/>
                </a:solidFill>
              </a:rPr>
              <a:t>neophodnih aktivnosti za povećanje raspoloživosti i pouzdanosti konkretne trafo jedinice, smanjenja broja neplaniranih ispada i rizika od havarije, kao i nophodnosti revitalizacije, potencijalne relokacije ili otpisa. </a:t>
            </a:r>
            <a:endParaRPr lang="sr-Latn-CS" dirty="0">
              <a:solidFill>
                <a:srgbClr val="0066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01208"/>
            <a:ext cx="8305800" cy="720080"/>
          </a:xfr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r"/>
            <a:r>
              <a:rPr lang="hr-HR" sz="4800" cap="all" spc="0" smtClean="0">
                <a:ln w="0"/>
                <a:solidFill>
                  <a:srgbClr val="008000"/>
                </a:solidFill>
                <a:effectLst>
                  <a:reflection blurRad="12700" stA="50000" endPos="50000" dist="5000" dir="5400000" sy="-100000" rotWithShape="0"/>
                </a:effectLst>
              </a:rPr>
              <a:t>ZAKLJUČAK</a:t>
            </a:r>
            <a:endParaRPr lang="sr-Latn-CS" sz="4800" cap="all" spc="0">
              <a:ln w="0"/>
              <a:solidFill>
                <a:srgbClr val="008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254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2">
              <a:lumMod val="40000"/>
              <a:lumOff val="60000"/>
            </a:schemeClr>
          </a:fgClr>
          <a:bgClr>
            <a:schemeClr val="accent4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6632"/>
            <a:ext cx="828092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	</a:t>
            </a:r>
            <a:r>
              <a:rPr lang="sr-Latn-CS" sz="2200" dirty="0" smtClean="0">
                <a:solidFill>
                  <a:srgbClr val="008000"/>
                </a:solidFill>
              </a:rPr>
              <a:t>Tokom </a:t>
            </a:r>
            <a:r>
              <a:rPr lang="sr-Latn-CS" sz="2200" dirty="0">
                <a:solidFill>
                  <a:srgbClr val="008000"/>
                </a:solidFill>
              </a:rPr>
              <a:t>eksploatacije ETR je izložen procesima starenja pod uticajem niza  </a:t>
            </a:r>
            <a:r>
              <a:rPr lang="sr-Latn-CS" sz="2200" b="1" dirty="0"/>
              <a:t>normalnih i vanrednih pogonskih naprezanja</a:t>
            </a:r>
            <a:r>
              <a:rPr lang="sr-Latn-CS" sz="2200" dirty="0">
                <a:solidFill>
                  <a:srgbClr val="008000"/>
                </a:solidFill>
              </a:rPr>
              <a:t>: električnih, termičkih, hemijskih i mehaničkih. To zakonomjereno rezultira, većim ili manjim, </a:t>
            </a:r>
            <a:r>
              <a:rPr lang="sr-Latn-CS" sz="2200" b="1" dirty="0"/>
              <a:t>smanjenjem stepena njegove pogonske pouzdanosti</a:t>
            </a:r>
            <a:r>
              <a:rPr lang="sr-Latn-CS" sz="2200" dirty="0">
                <a:solidFill>
                  <a:srgbClr val="008000"/>
                </a:solidFill>
              </a:rPr>
              <a:t>. Iz te činjenice i proizlazi neophodnost procjene faktičkog stanja ETR tokom eksploatacije.</a:t>
            </a:r>
          </a:p>
          <a:p>
            <a:r>
              <a:rPr lang="en-US" sz="2200" dirty="0" smtClean="0">
                <a:solidFill>
                  <a:srgbClr val="008000"/>
                </a:solidFill>
              </a:rPr>
              <a:t>	</a:t>
            </a:r>
            <a:r>
              <a:rPr lang="sr-Latn-CS" sz="2200" dirty="0" smtClean="0">
                <a:solidFill>
                  <a:srgbClr val="008000"/>
                </a:solidFill>
              </a:rPr>
              <a:t>Dijagnostika </a:t>
            </a:r>
            <a:r>
              <a:rPr lang="sr-Latn-CS" sz="2200" dirty="0">
                <a:solidFill>
                  <a:srgbClr val="008000"/>
                </a:solidFill>
              </a:rPr>
              <a:t>čije su osnovne komponente: </a:t>
            </a:r>
            <a:r>
              <a:rPr lang="sr-Latn-CS" sz="2200" dirty="0"/>
              <a:t>mjerne metode, procedure, ekpertska i iskustvena znanja - predstavlja periodično i blagovremeno određivanje stanja ETR</a:t>
            </a:r>
            <a:r>
              <a:rPr lang="sr-Latn-CS" sz="2200" dirty="0">
                <a:solidFill>
                  <a:srgbClr val="008000"/>
                </a:solidFill>
              </a:rPr>
              <a:t>. Pouzdanost dijagnostičkih metoda determinisana je stepenom korelacije – koja je u osnovi stohastička – između stvarnog stanja i mjerenog parametra koji to stanje oslikava. </a:t>
            </a:r>
            <a:endParaRPr lang="en-US" sz="2200" dirty="0" smtClean="0">
              <a:solidFill>
                <a:srgbClr val="008000"/>
              </a:solidFill>
            </a:endParaRPr>
          </a:p>
          <a:p>
            <a:r>
              <a:rPr lang="en-US" sz="2200" dirty="0">
                <a:solidFill>
                  <a:srgbClr val="008000"/>
                </a:solidFill>
              </a:rPr>
              <a:t>	</a:t>
            </a:r>
            <a:r>
              <a:rPr lang="sr-Latn-CS" sz="2200" dirty="0" smtClean="0">
                <a:solidFill>
                  <a:srgbClr val="008000"/>
                </a:solidFill>
              </a:rPr>
              <a:t>Dijagnostička kontrola</a:t>
            </a:r>
            <a:r>
              <a:rPr lang="en-US" sz="2200" dirty="0">
                <a:solidFill>
                  <a:srgbClr val="008000"/>
                </a:solidFill>
              </a:rPr>
              <a:t> </a:t>
            </a:r>
            <a:r>
              <a:rPr lang="sr-Latn-CS" sz="2200" dirty="0" smtClean="0">
                <a:solidFill>
                  <a:srgbClr val="008000"/>
                </a:solidFill>
              </a:rPr>
              <a:t> </a:t>
            </a:r>
            <a:r>
              <a:rPr lang="sr-Latn-CS" sz="2200" dirty="0">
                <a:solidFill>
                  <a:srgbClr val="008000"/>
                </a:solidFill>
              </a:rPr>
              <a:t>u principu daje „tačkastu ocjenu</a:t>
            </a:r>
            <a:r>
              <a:rPr lang="sr-Latn-CS" sz="2200" dirty="0" smtClean="0">
                <a:solidFill>
                  <a:srgbClr val="008000"/>
                </a:solidFill>
              </a:rPr>
              <a:t>“ </a:t>
            </a:r>
            <a:r>
              <a:rPr lang="sr-Latn-CS" sz="2200" dirty="0">
                <a:solidFill>
                  <a:srgbClr val="008000"/>
                </a:solidFill>
              </a:rPr>
              <a:t>pa </a:t>
            </a:r>
            <a:r>
              <a:rPr lang="sr-Latn-CS" sz="2200" dirty="0" smtClean="0">
                <a:solidFill>
                  <a:srgbClr val="008000"/>
                </a:solidFill>
              </a:rPr>
              <a:t>se </a:t>
            </a:r>
            <a:r>
              <a:rPr lang="sr-Latn-CS" sz="2200" dirty="0">
                <a:solidFill>
                  <a:srgbClr val="008000"/>
                </a:solidFill>
              </a:rPr>
              <a:t>za relevantnu procjenu stanja ETR koriste </a:t>
            </a:r>
            <a:r>
              <a:rPr lang="sr-Latn-CS" sz="2200" b="1" dirty="0"/>
              <a:t>analiza trenda dijagnostičkog parametra</a:t>
            </a:r>
            <a:r>
              <a:rPr lang="sr-Latn-CS" sz="2200" dirty="0">
                <a:solidFill>
                  <a:srgbClr val="008000"/>
                </a:solidFill>
              </a:rPr>
              <a:t> i njegova eksploataciona istorija.</a:t>
            </a:r>
          </a:p>
          <a:p>
            <a:r>
              <a:rPr lang="en-US" sz="2200" dirty="0" smtClean="0">
                <a:solidFill>
                  <a:srgbClr val="008000"/>
                </a:solidFill>
              </a:rPr>
              <a:t>	</a:t>
            </a:r>
            <a:r>
              <a:rPr lang="sr-Latn-CS" sz="2400" b="1" dirty="0" smtClean="0"/>
              <a:t>Određivanje </a:t>
            </a:r>
            <a:r>
              <a:rPr lang="sr-Latn-CS" sz="2400" b="1" dirty="0"/>
              <a:t>faktičkog stanja ETR-a predstavlja, uz plan upravljanja rizicima, osnovni element za strateško i  tekuće upravljanje životnim vijekom transformatorskog parka</a:t>
            </a:r>
            <a:r>
              <a:rPr lang="sr-Latn-CS" sz="2200" dirty="0"/>
              <a:t>. 	 </a:t>
            </a:r>
          </a:p>
          <a:p>
            <a:endParaRPr lang="sr-Latn-CS" sz="2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96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dkHorz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6757" y="5733256"/>
            <a:ext cx="8113340" cy="423853"/>
          </a:xfrm>
        </p:spPr>
        <p:txBody>
          <a:bodyPr>
            <a:normAutofit fontScale="90000"/>
          </a:bodyPr>
          <a:lstStyle/>
          <a:p>
            <a:pPr algn="ctr"/>
            <a:r>
              <a:rPr lang="hr-HR" sz="2400" dirty="0"/>
              <a:t>METODOLOGIJA ZA OCJENU FAKTIČKOG STANJA ETR</a:t>
            </a:r>
            <a:endParaRPr lang="sr-Latn-C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899592" y="260649"/>
            <a:ext cx="770485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2800" b="1" i="1" dirty="0">
                <a:solidFill>
                  <a:srgbClr val="008000"/>
                </a:solidFill>
              </a:rPr>
              <a:t>Metodologija za ocjenu faktičkog stanja ETR </a:t>
            </a:r>
            <a:r>
              <a:rPr lang="sr-Latn-ME" sz="2800" b="1" i="1" dirty="0" smtClean="0">
                <a:solidFill>
                  <a:srgbClr val="008000"/>
                </a:solidFill>
              </a:rPr>
              <a:t>temelji</a:t>
            </a:r>
            <a:r>
              <a:rPr lang="en-US" sz="2800" b="1" i="1" dirty="0" smtClean="0">
                <a:solidFill>
                  <a:srgbClr val="008000"/>
                </a:solidFill>
              </a:rPr>
              <a:t> se</a:t>
            </a:r>
            <a:r>
              <a:rPr lang="sr-Latn-CS" sz="2800" b="1" i="1" dirty="0" smtClean="0">
                <a:solidFill>
                  <a:srgbClr val="008000"/>
                </a:solidFill>
              </a:rPr>
              <a:t> </a:t>
            </a:r>
            <a:r>
              <a:rPr lang="sr-Latn-CS" sz="2800" b="1" i="1" dirty="0">
                <a:solidFill>
                  <a:srgbClr val="008000"/>
                </a:solidFill>
              </a:rPr>
              <a:t>na sljedećim pretpostavkama</a:t>
            </a:r>
            <a:r>
              <a:rPr lang="sr-Latn-CS" b="1" i="1" dirty="0">
                <a:solidFill>
                  <a:srgbClr val="008000"/>
                </a:solidFill>
              </a:rPr>
              <a:t>: </a:t>
            </a:r>
            <a:endParaRPr lang="sr-Latn-CS" b="1" i="1" dirty="0" smtClean="0">
              <a:solidFill>
                <a:srgbClr val="008000"/>
              </a:solidFill>
            </a:endParaRPr>
          </a:p>
          <a:p>
            <a:pPr algn="just"/>
            <a:endParaRPr lang="sr-Latn-CS" b="1" i="1" dirty="0">
              <a:solidFill>
                <a:srgbClr val="92D050"/>
              </a:solidFill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sr-Latn-CS" sz="2000" dirty="0">
                <a:solidFill>
                  <a:srgbClr val="008000"/>
                </a:solidFill>
              </a:rPr>
              <a:t>ETR se sastoji </a:t>
            </a:r>
            <a:r>
              <a:rPr lang="sr-Latn-CS" sz="2000" dirty="0" smtClean="0">
                <a:solidFill>
                  <a:srgbClr val="008000"/>
                </a:solidFill>
              </a:rPr>
              <a:t>od niza</a:t>
            </a:r>
            <a:r>
              <a:rPr lang="sr-Latn-CS" sz="2000" dirty="0" smtClean="0">
                <a:solidFill>
                  <a:srgbClr val="00B050"/>
                </a:solidFill>
              </a:rPr>
              <a:t> </a:t>
            </a:r>
            <a:r>
              <a:rPr lang="sr-Latn-CS" sz="2000" b="1" dirty="0">
                <a:solidFill>
                  <a:srgbClr val="008000"/>
                </a:solidFill>
              </a:rPr>
              <a:t>funkcionalnih podsistema </a:t>
            </a:r>
            <a:r>
              <a:rPr lang="sr-Latn-CS" sz="2000" dirty="0">
                <a:solidFill>
                  <a:srgbClr val="008000"/>
                </a:solidFill>
              </a:rPr>
              <a:t>koji omogućavaju ispunjenje osnovnih funkcija: </a:t>
            </a:r>
            <a:r>
              <a:rPr lang="sr-Latn-CS" sz="2000" b="1" dirty="0">
                <a:solidFill>
                  <a:srgbClr val="008000"/>
                </a:solidFill>
              </a:rPr>
              <a:t>prenos elektromagnetne energije, dobre karakteristike izolacionog sistema, mehanička otpornost namotaja i integritet strujnih kola.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sr-Latn-CS" sz="2000" dirty="0">
                <a:solidFill>
                  <a:srgbClr val="008000"/>
                </a:solidFill>
              </a:rPr>
              <a:t>Izbor korišćenih </a:t>
            </a:r>
            <a:r>
              <a:rPr lang="sr-Latn-CS" sz="2000" b="1" dirty="0">
                <a:solidFill>
                  <a:srgbClr val="008000"/>
                </a:solidFill>
              </a:rPr>
              <a:t>kontrola, mjerenja, analiza i dijagnostike, </a:t>
            </a:r>
            <a:r>
              <a:rPr lang="sr-Latn-CS" sz="2000" dirty="0">
                <a:solidFill>
                  <a:srgbClr val="008000"/>
                </a:solidFill>
              </a:rPr>
              <a:t>baziran je na </a:t>
            </a:r>
            <a:r>
              <a:rPr lang="sr-Latn-CS" sz="2000" b="1" dirty="0">
                <a:solidFill>
                  <a:srgbClr val="008000"/>
                </a:solidFill>
              </a:rPr>
              <a:t>funkcionalnom modelu kvara </a:t>
            </a:r>
            <a:r>
              <a:rPr lang="sr-Latn-CS" sz="2000" dirty="0">
                <a:solidFill>
                  <a:srgbClr val="008000"/>
                </a:solidFill>
              </a:rPr>
              <a:t>koji definiše potencijalne neispravnosti i osjetljiva mjesta u konstrukciji ETR pri zadatim uslovima eksploatacije.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sr-Latn-CS" sz="2000" dirty="0">
                <a:solidFill>
                  <a:srgbClr val="008000"/>
                </a:solidFill>
              </a:rPr>
              <a:t>Ocjena stanja je definisana u formi </a:t>
            </a:r>
            <a:r>
              <a:rPr lang="sr-Latn-CS" sz="2000" b="1" dirty="0">
                <a:solidFill>
                  <a:srgbClr val="008000"/>
                </a:solidFill>
              </a:rPr>
              <a:t>odgovora na niz pitanja o stanju funkcionalnih podsistema ETR-a</a:t>
            </a:r>
            <a:r>
              <a:rPr lang="sr-Latn-CS" sz="2000" dirty="0">
                <a:solidFill>
                  <a:srgbClr val="008000"/>
                </a:solidFill>
              </a:rPr>
              <a:t> utemeljenim na vjerovatnom scenariju razvoja kvara</a:t>
            </a:r>
            <a:r>
              <a:rPr lang="sr-Latn-CS" sz="2400" dirty="0">
                <a:solidFill>
                  <a:srgbClr val="008000"/>
                </a:solidFill>
              </a:rPr>
              <a:t>.</a:t>
            </a:r>
          </a:p>
          <a:p>
            <a:pPr algn="just"/>
            <a:endParaRPr lang="sr-Latn-CS" sz="2400" dirty="0"/>
          </a:p>
        </p:txBody>
      </p:sp>
    </p:spTree>
    <p:extLst>
      <p:ext uri="{BB962C8B-B14F-4D97-AF65-F5344CB8AC3E}">
        <p14:creationId xmlns:p14="http://schemas.microsoft.com/office/powerpoint/2010/main" val="183461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865647"/>
              </p:ext>
            </p:extLst>
          </p:nvPr>
        </p:nvGraphicFramePr>
        <p:xfrm>
          <a:off x="251520" y="692696"/>
          <a:ext cx="4154608" cy="2295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128"/>
                <a:gridCol w="1119114"/>
                <a:gridCol w="305437"/>
                <a:gridCol w="265681"/>
                <a:gridCol w="216024"/>
                <a:gridCol w="216024"/>
                <a:gridCol w="288032"/>
                <a:gridCol w="216024"/>
                <a:gridCol w="216024"/>
                <a:gridCol w="216024"/>
                <a:gridCol w="216024"/>
                <a:gridCol w="288032"/>
                <a:gridCol w="360040"/>
              </a:tblGrid>
              <a:tr h="209109">
                <a:tc rowSpan="3"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2000">
                          <a:effectLst/>
                        </a:rPr>
                        <a:t>Podsistem</a:t>
                      </a:r>
                      <a:endParaRPr lang="sr-Latn-C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 rowSpan="3"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err="1">
                          <a:effectLst/>
                        </a:rPr>
                        <a:t>Parametar</a:t>
                      </a:r>
                      <a:r>
                        <a:rPr lang="en-US" sz="2000">
                          <a:effectLst/>
                        </a:rPr>
                        <a:t> stanja</a:t>
                      </a:r>
                      <a:endParaRPr lang="sr-Latn-C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69703">
                <a:tc gridSpan="2"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 hMerge="1"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554138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C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 hMerge="1"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Vizuelna kontrola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Životni vijek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Monitoring 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Konstrukcija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DGA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FHA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Električna ispitivanja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Održavanje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Termografija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Indikator kvaliteta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F(K)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</a:tr>
              <a:tr h="13940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JEZGRO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13940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NAMOTAJI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1523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ČVRSTA IZOLACIJA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87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ULJE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10934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PROVODNI IZOLATORI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14401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RASHLADNI SITEM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14401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ZAŠTITNA I MJERNA OPREMA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87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KOTAO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1120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REGULACIONA SKLOPKA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871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F(J)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2105" y="188640"/>
            <a:ext cx="410445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hr-H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Procjena stanja ETR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</a:t>
            </a:r>
            <a:endParaRPr kumimoji="0" lang="x-non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x-non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3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4" y="692696"/>
            <a:ext cx="1322966" cy="73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70038" y="2057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x-non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7984" y="404664"/>
            <a:ext cx="432048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/>
              <a:t>Da bi se stanje ETR kvantitativno procijenilo, neophodno je definisati podsisteme ETR i odrediti im adekvatne težinske koeficijente. Podsistemi ETR </a:t>
            </a:r>
            <a:r>
              <a:rPr lang="sr-Latn-CS" dirty="0" smtClean="0"/>
              <a:t>su:</a:t>
            </a:r>
            <a:r>
              <a:rPr lang="en-US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sr-Latn-CS" b="1" dirty="0" smtClean="0"/>
              <a:t>Jezgro</a:t>
            </a:r>
            <a:r>
              <a:rPr lang="sr-Latn-CS" dirty="0" smtClean="0"/>
              <a:t> </a:t>
            </a:r>
            <a:r>
              <a:rPr lang="sr-Latn-CS" dirty="0"/>
              <a:t>(magnetno kolo i njegova izolacija, stezni sistemi, ekrani, šentovi, kolo uzemljenja),</a:t>
            </a:r>
          </a:p>
          <a:p>
            <a:pPr marL="342900" lvl="0" indent="-342900">
              <a:buFont typeface="+mj-lt"/>
              <a:buAutoNum type="arabicPeriod"/>
            </a:pPr>
            <a:r>
              <a:rPr lang="sr-Latn-CS" b="1" dirty="0"/>
              <a:t>Namotaji</a:t>
            </a:r>
            <a:r>
              <a:rPr lang="sr-Latn-CS" dirty="0"/>
              <a:t> (namotaji, njihovi izvodi, spojevi i kontakti, stezni sitem namotaja), 	</a:t>
            </a:r>
          </a:p>
          <a:p>
            <a:pPr marL="342900" lvl="0" indent="-342900">
              <a:buFont typeface="+mj-lt"/>
              <a:buAutoNum type="arabicPeriod"/>
            </a:pPr>
            <a:r>
              <a:rPr lang="sr-Latn-CS" b="1" dirty="0"/>
              <a:t>Čvrtsa</a:t>
            </a:r>
            <a:r>
              <a:rPr lang="sr-Latn-CS" dirty="0"/>
              <a:t> izolacija (glavna, međuzavojna, stezni sitem, odstojnici i barijere),</a:t>
            </a:r>
          </a:p>
          <a:p>
            <a:pPr marL="342900" lvl="0" indent="-342900">
              <a:buFont typeface="+mj-lt"/>
              <a:buAutoNum type="arabicPeriod"/>
            </a:pPr>
            <a:r>
              <a:rPr lang="sr-Latn-CS" b="1" dirty="0" smtClean="0"/>
              <a:t>Ulje</a:t>
            </a:r>
            <a:r>
              <a:rPr lang="sr-Latn-CS" dirty="0"/>
              <a:t> </a:t>
            </a:r>
            <a:r>
              <a:rPr lang="sr-Latn-CS" dirty="0" smtClean="0"/>
              <a:t>i način zaštite ulja</a:t>
            </a:r>
            <a:endParaRPr lang="sr-Latn-CS" dirty="0"/>
          </a:p>
          <a:p>
            <a:pPr marL="342900" lvl="0" indent="-342900">
              <a:buFont typeface="+mj-lt"/>
              <a:buAutoNum type="arabicPeriod"/>
            </a:pPr>
            <a:r>
              <a:rPr lang="sr-Latn-CS" b="1" dirty="0"/>
              <a:t>Provodni izolatori </a:t>
            </a:r>
          </a:p>
          <a:p>
            <a:pPr marL="342900" lvl="0" indent="-342900">
              <a:buFont typeface="+mj-lt"/>
              <a:buAutoNum type="arabicPeriod"/>
            </a:pPr>
            <a:r>
              <a:rPr lang="sr-Latn-CS" b="1" dirty="0"/>
              <a:t>Rashladni sitem </a:t>
            </a:r>
            <a:r>
              <a:rPr lang="sr-Latn-CS" dirty="0"/>
              <a:t>(radijatori, ventilatori, zaporna armatura),</a:t>
            </a:r>
          </a:p>
          <a:p>
            <a:pPr marL="342900" lvl="0" indent="-342900">
              <a:buFont typeface="+mj-lt"/>
              <a:buAutoNum type="arabicPeriod"/>
            </a:pPr>
            <a:r>
              <a:rPr lang="sr-Latn-CS" b="1" dirty="0"/>
              <a:t>Zaštitna i mjerna oprema </a:t>
            </a:r>
            <a:r>
              <a:rPr lang="sr-Latn-CS" dirty="0"/>
              <a:t>(buholc, rele pritiska, rele </a:t>
            </a:r>
            <a:r>
              <a:rPr lang="sr-Latn-CS" dirty="0" smtClean="0"/>
              <a:t>protoka,termo slika, </a:t>
            </a:r>
            <a:r>
              <a:rPr lang="sr-Latn-CS" dirty="0"/>
              <a:t>pokazni instrumenti),</a:t>
            </a:r>
          </a:p>
          <a:p>
            <a:pPr marL="342900" lvl="0" indent="-342900">
              <a:buFont typeface="+mj-lt"/>
              <a:buAutoNum type="arabicPeriod"/>
            </a:pPr>
            <a:r>
              <a:rPr lang="sr-Latn-CS" b="1" dirty="0"/>
              <a:t>Kotao</a:t>
            </a:r>
            <a:r>
              <a:rPr lang="sr-Latn-CS" dirty="0"/>
              <a:t> (dilatacioni sud)</a:t>
            </a:r>
          </a:p>
          <a:p>
            <a:pPr marL="342900" lvl="0" indent="-342900">
              <a:buFont typeface="+mj-lt"/>
              <a:buAutoNum type="arabicPeriod"/>
            </a:pPr>
            <a:r>
              <a:rPr lang="sr-Latn-CS" b="1" dirty="0"/>
              <a:t>Regulaciona preklopka </a:t>
            </a:r>
            <a:r>
              <a:rPr lang="sr-Latn-CS" dirty="0"/>
              <a:t>(</a:t>
            </a:r>
            <a:r>
              <a:rPr lang="sr-Latn-CS" dirty="0" smtClean="0"/>
              <a:t>prekidačk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CS" dirty="0" smtClean="0"/>
              <a:t>dio</a:t>
            </a:r>
            <a:r>
              <a:rPr lang="sr-Latn-CS" dirty="0"/>
              <a:t>, </a:t>
            </a:r>
            <a:r>
              <a:rPr lang="sr-Latn-CS" dirty="0" smtClean="0"/>
              <a:t>birač i predbirač, </a:t>
            </a:r>
            <a:r>
              <a:rPr lang="sr-Latn-CS" dirty="0"/>
              <a:t>pogon, vratila).</a:t>
            </a:r>
          </a:p>
          <a:p>
            <a:r>
              <a:rPr lang="sr-Latn-CS" dirty="0"/>
              <a:t> </a:t>
            </a:r>
          </a:p>
          <a:p>
            <a:endParaRPr lang="sr-Latn-CS" dirty="0"/>
          </a:p>
        </p:txBody>
      </p:sp>
      <p:sp>
        <p:nvSpPr>
          <p:cNvPr id="10" name="TextBox 9"/>
          <p:cNvSpPr txBox="1"/>
          <p:nvPr/>
        </p:nvSpPr>
        <p:spPr>
          <a:xfrm>
            <a:off x="364485" y="4221088"/>
            <a:ext cx="3942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/>
              <a:t>Vrijednosti težinskih koeficijenata, za podsisteme, iznose od </a:t>
            </a:r>
            <a:r>
              <a:rPr lang="sr-Latn-CS" b="1" dirty="0">
                <a:solidFill>
                  <a:srgbClr val="FFFF00"/>
                </a:solidFill>
              </a:rPr>
              <a:t>0.5 do 2.5</a:t>
            </a:r>
            <a:r>
              <a:rPr lang="sr-Latn-CS" dirty="0">
                <a:solidFill>
                  <a:srgbClr val="FFFF00"/>
                </a:solidFill>
              </a:rPr>
              <a:t> </a:t>
            </a:r>
            <a:r>
              <a:rPr lang="sr-Latn-CS" dirty="0"/>
              <a:t>i određeni su na osnovu </a:t>
            </a:r>
            <a:r>
              <a:rPr lang="sr-Latn-CS" b="1" dirty="0"/>
              <a:t>uloge i značaja podsistema za funkcionalnost transformatora</a:t>
            </a:r>
          </a:p>
        </p:txBody>
      </p:sp>
    </p:spTree>
    <p:extLst>
      <p:ext uri="{BB962C8B-B14F-4D97-AF65-F5344CB8AC3E}">
        <p14:creationId xmlns:p14="http://schemas.microsoft.com/office/powerpoint/2010/main" val="164919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896573"/>
              </p:ext>
            </p:extLst>
          </p:nvPr>
        </p:nvGraphicFramePr>
        <p:xfrm>
          <a:off x="251520" y="843168"/>
          <a:ext cx="8568950" cy="5114336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360040"/>
                <a:gridCol w="3672408"/>
                <a:gridCol w="432048"/>
                <a:gridCol w="432048"/>
                <a:gridCol w="432048"/>
                <a:gridCol w="432048"/>
                <a:gridCol w="504056"/>
                <a:gridCol w="432048"/>
                <a:gridCol w="432048"/>
                <a:gridCol w="432048"/>
                <a:gridCol w="360040"/>
                <a:gridCol w="360040"/>
                <a:gridCol w="288030"/>
              </a:tblGrid>
              <a:tr h="764900">
                <a:tc rowSpan="3"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sr-Latn-CS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 rowSpan="3"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err="1">
                          <a:effectLst/>
                        </a:rPr>
                        <a:t>Parametar</a:t>
                      </a:r>
                      <a:r>
                        <a:rPr lang="en-US" sz="2000">
                          <a:effectLst/>
                        </a:rPr>
                        <a:t> stanja</a:t>
                      </a:r>
                      <a:endParaRPr lang="sr-Latn-C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267715">
                <a:tc gridSpan="2"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r-Latn-C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 hMerge="1"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1390618"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C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 hMerge="1"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Vizuelna kontrola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Životni vijek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Monitoring 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Konstrukcija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DGA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FHA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Električna ispitivanja</a:t>
                      </a:r>
                      <a:endParaRPr lang="sr-Latn-CS" sz="11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Održavanje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Termografija</a:t>
                      </a:r>
                      <a:endParaRPr lang="sr-Latn-CS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</a:rPr>
                        <a:t>Indikator kvaliteta</a:t>
                      </a:r>
                      <a:endParaRPr lang="sr-Latn-CS" sz="14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C00000"/>
                          </a:solidFill>
                          <a:effectLst/>
                        </a:rPr>
                        <a:t>F(K)</a:t>
                      </a:r>
                      <a:endParaRPr lang="sr-Latn-CS" sz="1400" b="1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vert="vert270" anchor="b"/>
                </a:tc>
              </a:tr>
              <a:tr h="24106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JEZGRO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25126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NAMOTAJI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26146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ČVRSTA IZOLACIJA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26771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ULJE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2744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PROVODNI IZOLATORI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30408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RASHLADNI SITEM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2718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smtClean="0">
                          <a:effectLst/>
                        </a:rPr>
                        <a:t>ZAŠTITNA </a:t>
                      </a:r>
                      <a:r>
                        <a:rPr lang="en-US" sz="1600">
                          <a:effectLst/>
                        </a:rPr>
                        <a:t>I </a:t>
                      </a:r>
                      <a:r>
                        <a:rPr lang="en-US" sz="1600" smtClean="0">
                          <a:effectLst/>
                        </a:rPr>
                        <a:t>MJERNA</a:t>
                      </a:r>
                      <a:r>
                        <a:rPr lang="en-US" sz="1600" baseline="0" smtClean="0">
                          <a:effectLst/>
                        </a:rPr>
                        <a:t> </a:t>
                      </a:r>
                      <a:r>
                        <a:rPr lang="en-US" sz="1600" smtClean="0">
                          <a:effectLst/>
                        </a:rPr>
                        <a:t>OPREMA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26771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smtClean="0">
                          <a:effectLst/>
                        </a:rPr>
                        <a:t>KOTAO I DILATACIONI SUD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2810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REGULACIONA SKLOPKA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  <a:tr h="267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sr-Latn-CS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C00000"/>
                          </a:solidFill>
                          <a:effectLst/>
                        </a:rPr>
                        <a:t>F(J)</a:t>
                      </a:r>
                      <a:endParaRPr lang="sr-Latn-CS" sz="1600" b="1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solidFill>
                          <a:srgbClr val="FF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  <a:tc>
                  <a:txBody>
                    <a:bodyPr/>
                    <a:lstStyle/>
                    <a:p>
                      <a:endParaRPr lang="sr-Latn-CS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0041" marR="50041" marT="0" marB="0" anchor="b"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4032448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024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76672"/>
            <a:ext cx="81369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/>
              <a:t>	</a:t>
            </a:r>
            <a:r>
              <a:rPr lang="sr-Latn-CS" sz="2200" b="1" dirty="0" smtClean="0">
                <a:solidFill>
                  <a:srgbClr val="FFFF00"/>
                </a:solidFill>
              </a:rPr>
              <a:t>Devet </a:t>
            </a:r>
            <a:r>
              <a:rPr lang="sr-Latn-CS" sz="2200" b="1" dirty="0">
                <a:solidFill>
                  <a:srgbClr val="FFFF00"/>
                </a:solidFill>
              </a:rPr>
              <a:t>indikatora parametara stanja </a:t>
            </a:r>
            <a:r>
              <a:rPr lang="sr-Latn-CS" sz="2200" dirty="0"/>
              <a:t>su: vizuelna kontrola, životni vijek, monitoring, konstrukcija, DGA analiza, FHA analiza, električna ispitivanja, održavanje i termografija. Njima su dodijeljeni </a:t>
            </a:r>
            <a:r>
              <a:rPr lang="sr-Latn-CS" sz="2200" b="1" dirty="0"/>
              <a:t>težinski koeficijenti od </a:t>
            </a:r>
            <a:r>
              <a:rPr lang="sr-Latn-CS" sz="2200" b="1" dirty="0">
                <a:solidFill>
                  <a:srgbClr val="FFFF00"/>
                </a:solidFill>
              </a:rPr>
              <a:t>1 do 2.5</a:t>
            </a:r>
            <a:r>
              <a:rPr lang="sr-Latn-CS" sz="2200" b="1" dirty="0"/>
              <a:t> </a:t>
            </a:r>
            <a:r>
              <a:rPr lang="sr-Latn-CS" sz="2200" dirty="0"/>
              <a:t>- određeni na osnovu njihove: </a:t>
            </a:r>
            <a:r>
              <a:rPr lang="sr-Latn-CS" sz="2200" b="1" dirty="0">
                <a:solidFill>
                  <a:srgbClr val="FFFF00"/>
                </a:solidFill>
              </a:rPr>
              <a:t>dijagnostičke vjerodostojnosti</a:t>
            </a:r>
            <a:r>
              <a:rPr lang="sr-Latn-CS" sz="2200" b="1" dirty="0"/>
              <a:t>, </a:t>
            </a:r>
            <a:r>
              <a:rPr lang="sr-Latn-CS" sz="2200" b="1" dirty="0">
                <a:solidFill>
                  <a:srgbClr val="FFFF00"/>
                </a:solidFill>
              </a:rPr>
              <a:t>informativnosti i nivoa korelacije </a:t>
            </a:r>
            <a:r>
              <a:rPr lang="sr-Latn-CS" sz="2200" b="1" dirty="0"/>
              <a:t>indikatora parametara stanja sa fizičkim procesima koji se dešavaju unutar </a:t>
            </a:r>
            <a:r>
              <a:rPr lang="sr-Latn-CS" sz="2200" b="1" dirty="0" smtClean="0"/>
              <a:t>transformatora</a:t>
            </a:r>
            <a:r>
              <a:rPr lang="en-US" sz="2200" dirty="0" smtClean="0"/>
              <a:t>.</a:t>
            </a:r>
          </a:p>
          <a:p>
            <a:pPr algn="just"/>
            <a:r>
              <a:rPr lang="en-US" sz="2200" dirty="0" smtClean="0"/>
              <a:t>	</a:t>
            </a:r>
            <a:r>
              <a:rPr lang="sr-Latn-CS" sz="2200" b="1" dirty="0" smtClean="0">
                <a:solidFill>
                  <a:srgbClr val="FFFF00"/>
                </a:solidFill>
              </a:rPr>
              <a:t>Indikator </a:t>
            </a:r>
            <a:r>
              <a:rPr lang="sr-Latn-CS" sz="2200" b="1" dirty="0">
                <a:solidFill>
                  <a:srgbClr val="FFFF00"/>
                </a:solidFill>
              </a:rPr>
              <a:t>kvaliteta podataka </a:t>
            </a:r>
            <a:r>
              <a:rPr lang="sr-Latn-CS" sz="2200" dirty="0"/>
              <a:t>je numerički izraz vrednovanja </a:t>
            </a:r>
            <a:r>
              <a:rPr lang="sr-Latn-CS" sz="2200" b="1" dirty="0">
                <a:solidFill>
                  <a:srgbClr val="FFFF00"/>
                </a:solidFill>
              </a:rPr>
              <a:t>kvaliteta, dostupnosti i vjerodostojnosti informacija </a:t>
            </a:r>
            <a:r>
              <a:rPr lang="sr-Latn-CS" sz="2200" dirty="0"/>
              <a:t>korišćenih u procjeni stanja ETR. Daje se u nezavisnoj koloni i direktno definiše sam </a:t>
            </a:r>
            <a:r>
              <a:rPr lang="sr-Latn-CS" sz="2200" dirty="0">
                <a:solidFill>
                  <a:srgbClr val="FFFF00"/>
                </a:solidFill>
              </a:rPr>
              <a:t>kvaltet procjene </a:t>
            </a:r>
            <a:r>
              <a:rPr lang="sr-Latn-CS" sz="2200" dirty="0" smtClean="0"/>
              <a:t>stanja ETRa</a:t>
            </a:r>
            <a:r>
              <a:rPr lang="en-US" sz="2200" dirty="0" smtClean="0"/>
              <a:t>.</a:t>
            </a:r>
          </a:p>
          <a:p>
            <a:pPr algn="just"/>
            <a:r>
              <a:rPr lang="en-US" sz="2200" dirty="0" smtClean="0"/>
              <a:t>	</a:t>
            </a:r>
            <a:r>
              <a:rPr lang="sr-Latn-CS" sz="2200" b="1" dirty="0" smtClean="0">
                <a:solidFill>
                  <a:srgbClr val="FFFF00"/>
                </a:solidFill>
              </a:rPr>
              <a:t>Specijalna ispitivanja</a:t>
            </a:r>
            <a:r>
              <a:rPr lang="en-US" sz="2200" b="1" dirty="0" smtClean="0">
                <a:solidFill>
                  <a:srgbClr val="FFFF00"/>
                </a:solidFill>
              </a:rPr>
              <a:t> </a:t>
            </a:r>
            <a:r>
              <a:rPr lang="sr-Latn-CS" sz="2200" dirty="0" smtClean="0"/>
              <a:t>podrazumijevaju </a:t>
            </a:r>
            <a:r>
              <a:rPr lang="sr-Latn-CS" sz="2200" dirty="0"/>
              <a:t>sljedeća mjerenja: prenosnog odnosa, induktivnosti usljed rasipanja, otpor izolacije magnetnog kola, otpor namotaja, vibracije, parcijalnih pražnjenja i sadržaja vlage u čvrstoj izolaciji, sa ocjenama od </a:t>
            </a:r>
            <a:r>
              <a:rPr lang="sr-Latn-CS" sz="2200" b="1" dirty="0">
                <a:solidFill>
                  <a:srgbClr val="FFFF00"/>
                </a:solidFill>
              </a:rPr>
              <a:t>0 do 5</a:t>
            </a:r>
            <a:r>
              <a:rPr lang="sr-Latn-C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210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89679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smtClean="0"/>
              <a:t>       Na </a:t>
            </a:r>
            <a:r>
              <a:rPr lang="sr-Latn-CS" sz="2400" dirty="0">
                <a:solidFill>
                  <a:srgbClr val="FFC000"/>
                </a:solidFill>
              </a:rPr>
              <a:t>osnovu kriterijuma procjene </a:t>
            </a:r>
            <a:r>
              <a:rPr lang="sr-Latn-CS" sz="2400" dirty="0" smtClean="0"/>
              <a:t>ocjenjuju </a:t>
            </a:r>
            <a:r>
              <a:rPr lang="sr-Latn-CS" sz="2400" dirty="0"/>
              <a:t>se </a:t>
            </a:r>
            <a:r>
              <a:rPr lang="sr-Latn-CS" sz="2400" dirty="0" smtClean="0">
                <a:solidFill>
                  <a:srgbClr val="FFFF00"/>
                </a:solidFill>
              </a:rPr>
              <a:t>sv</a:t>
            </a:r>
            <a:r>
              <a:rPr lang="sr-Latn-ME" sz="2400" dirty="0" smtClean="0">
                <a:solidFill>
                  <a:srgbClr val="FFFF00"/>
                </a:solidFill>
              </a:rPr>
              <a:t>aki</a:t>
            </a:r>
            <a:r>
              <a:rPr lang="sr-Latn-CS" sz="2400" dirty="0" smtClean="0">
                <a:solidFill>
                  <a:srgbClr val="FFFF00"/>
                </a:solidFill>
              </a:rPr>
              <a:t> podsistem </a:t>
            </a:r>
            <a:r>
              <a:rPr lang="sr-Latn-CS" sz="2400" dirty="0">
                <a:solidFill>
                  <a:srgbClr val="FFFF00"/>
                </a:solidFill>
              </a:rPr>
              <a:t>na osnovu svih indikatora parametara stanja</a:t>
            </a:r>
            <a:r>
              <a:rPr lang="sr-Latn-CS" sz="2400" dirty="0"/>
              <a:t> - ocjenama od </a:t>
            </a:r>
            <a:r>
              <a:rPr lang="sr-Latn-CS" sz="2400" b="1" dirty="0">
                <a:solidFill>
                  <a:srgbClr val="FFFF00"/>
                </a:solidFill>
              </a:rPr>
              <a:t>0 do 10</a:t>
            </a:r>
            <a:r>
              <a:rPr lang="sr-Latn-CS" sz="2400" dirty="0"/>
              <a:t>. Tamo gdje određeni indikator stanja ne može dati adekvatnu ocjenu nekog podsistema podrazumijeva se ocjena nula (nije </a:t>
            </a:r>
            <a:r>
              <a:rPr lang="sr-Latn-CS" sz="2400" dirty="0" smtClean="0"/>
              <a:t>primjenjivo)-</a:t>
            </a:r>
            <a:r>
              <a:rPr lang="sr-Latn-CS" sz="2400" dirty="0"/>
              <a:t>u </a:t>
            </a:r>
            <a:r>
              <a:rPr lang="en-US" sz="2400" dirty="0" smtClean="0"/>
              <a:t>t</a:t>
            </a:r>
            <a:r>
              <a:rPr lang="sr-Latn-CS" sz="2400" dirty="0" smtClean="0"/>
              <a:t>abeli </a:t>
            </a:r>
            <a:r>
              <a:rPr lang="sr-Latn-ME" sz="2400" dirty="0" smtClean="0"/>
              <a:t>su</a:t>
            </a:r>
            <a:r>
              <a:rPr lang="en-US" sz="2400" dirty="0" smtClean="0"/>
              <a:t> </a:t>
            </a:r>
            <a:r>
              <a:rPr lang="sr-Latn-CS" sz="2400" dirty="0" smtClean="0"/>
              <a:t>to </a:t>
            </a:r>
            <a:r>
              <a:rPr lang="sr-Latn-CS" sz="2400" dirty="0"/>
              <a:t>su žuto markirana </a:t>
            </a:r>
            <a:r>
              <a:rPr lang="sr-Latn-CS" sz="2400" dirty="0" smtClean="0"/>
              <a:t>polja. </a:t>
            </a:r>
            <a:endParaRPr lang="en-US" sz="2400" dirty="0" smtClean="0"/>
          </a:p>
          <a:p>
            <a:r>
              <a:rPr lang="sr-Latn-CS" sz="2400" b="1" dirty="0" smtClean="0">
                <a:solidFill>
                  <a:srgbClr val="FFFF00"/>
                </a:solidFill>
              </a:rPr>
              <a:t>       Zbog </a:t>
            </a:r>
            <a:r>
              <a:rPr lang="sr-Latn-CS" sz="2400" b="1" dirty="0">
                <a:solidFill>
                  <a:srgbClr val="FFFF00"/>
                </a:solidFill>
              </a:rPr>
              <a:t>toga je maksimalna ocjena koju može dobiti ETR 7.96</a:t>
            </a:r>
            <a:r>
              <a:rPr lang="sr-Latn-CS" sz="2400" dirty="0">
                <a:solidFill>
                  <a:srgbClr val="FFFF00"/>
                </a:solidFill>
              </a:rPr>
              <a:t>.</a:t>
            </a:r>
          </a:p>
          <a:p>
            <a:endParaRPr lang="sr-Latn-C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87524" y="2708920"/>
                <a:ext cx="8496944" cy="35545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rgbClr val="FFFF00"/>
                    </a:solidFill>
                  </a:rPr>
                  <a:t>R</a:t>
                </a:r>
                <a:r>
                  <a:rPr lang="sr-Latn-CS" sz="2800" b="1" dirty="0" smtClean="0">
                    <a:solidFill>
                      <a:srgbClr val="FFFF00"/>
                    </a:solidFill>
                  </a:rPr>
                  <a:t>utinski </a:t>
                </a:r>
                <a:r>
                  <a:rPr lang="sr-Latn-CS" sz="2800" b="1" dirty="0">
                    <a:solidFill>
                      <a:srgbClr val="FFFF00"/>
                    </a:solidFill>
                  </a:rPr>
                  <a:t>indeks stanja</a:t>
                </a:r>
                <a:r>
                  <a:rPr lang="sr-Latn-CS" sz="2800" dirty="0"/>
                  <a:t> </a:t>
                </a:r>
                <a:r>
                  <a:rPr lang="sr-Latn-CS" sz="2800" dirty="0" smtClean="0"/>
                  <a:t>transformatora</a:t>
                </a:r>
                <a:r>
                  <a:rPr lang="en-US" sz="2800" dirty="0" smtClean="0"/>
                  <a:t> je</a:t>
                </a:r>
                <a:r>
                  <a:rPr lang="sr-Latn-CS" sz="2800" dirty="0" smtClean="0"/>
                  <a:t>:</a:t>
                </a:r>
                <a:endParaRPr lang="sr-Latn-CS" sz="2800" dirty="0"/>
              </a:p>
              <a:p>
                <a:endParaRPr lang="sr-Latn-CS" sz="2800" dirty="0"/>
              </a:p>
              <a:p>
                <a:pPr algn="ctr"/>
                <a14:m>
                  <m:oMath xmlns:m="http://schemas.openxmlformats.org/officeDocument/2006/math">
                    <m:r>
                      <a:rPr lang="sr-Latn-CS" sz="2800" b="1" i="1">
                        <a:latin typeface="Cambria Math"/>
                      </a:rPr>
                      <m:t>𝑹𝑰𝑺</m:t>
                    </m:r>
                    <m:r>
                      <a:rPr lang="sr-Latn-CS" sz="28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r-Latn-CS" sz="2800" b="1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sr-Latn-CS" sz="2800" b="1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sr-Latn-CS" sz="2800" b="1" i="1">
                                <a:latin typeface="Cambria Math"/>
                              </a:rPr>
                              <m:t>𝑲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=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𝟏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,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𝟗</m:t>
                            </m:r>
                          </m:sub>
                          <m:sup>
                            <m:r>
                              <a:rPr lang="sr-Latn-CS" sz="2800" b="1" i="1">
                                <a:latin typeface="Cambria Math"/>
                              </a:rPr>
                              <m:t>𝑱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=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𝟏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,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𝟗</m:t>
                            </m:r>
                          </m:sup>
                          <m:e>
                            <m:r>
                              <a:rPr lang="sr-Latn-CS" sz="2800" b="1" i="1">
                                <a:latin typeface="Cambria Math"/>
                              </a:rPr>
                              <m:t>𝑺𝒄</m:t>
                            </m:r>
                            <m:d>
                              <m:dPr>
                                <m:ctrlPr>
                                  <a:rPr lang="sr-Latn-CS" sz="2800" b="1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sr-Latn-CS" sz="2800" b="1" i="1">
                                    <a:latin typeface="Cambria Math"/>
                                  </a:rPr>
                                  <m:t>𝑲</m:t>
                                </m:r>
                                <m:r>
                                  <a:rPr lang="sr-Latn-CS" sz="2800" b="1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sr-Latn-CS" sz="2800" b="1" i="1">
                                    <a:latin typeface="Cambria Math"/>
                                  </a:rPr>
                                  <m:t>𝑱</m:t>
                                </m:r>
                              </m:e>
                            </m:d>
                            <m:r>
                              <a:rPr lang="sr-Latn-CS" sz="2800" b="1" i="1">
                                <a:latin typeface="Cambria Math"/>
                              </a:rPr>
                              <m:t>∗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𝑭</m:t>
                            </m:r>
                            <m:d>
                              <m:dPr>
                                <m:ctrlPr>
                                  <a:rPr lang="sr-Latn-CS" sz="2800" b="1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sr-Latn-CS" sz="2800" b="1" i="1">
                                    <a:latin typeface="Cambria Math"/>
                                  </a:rPr>
                                  <m:t>𝑲</m:t>
                                </m:r>
                              </m:e>
                            </m:d>
                            <m:r>
                              <a:rPr lang="sr-Latn-CS" sz="2800" b="1" i="1">
                                <a:latin typeface="Cambria Math"/>
                              </a:rPr>
                              <m:t>∗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𝑭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(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𝑱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)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sr-Latn-CS" sz="2800" b="1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sr-Latn-CS" sz="2800" b="1" i="1">
                                <a:latin typeface="Cambria Math"/>
                              </a:rPr>
                              <m:t>𝑲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=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𝟏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,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𝟗</m:t>
                            </m:r>
                          </m:sub>
                          <m:sup>
                            <m:r>
                              <a:rPr lang="sr-Latn-CS" sz="2800" b="1" i="1">
                                <a:latin typeface="Cambria Math"/>
                              </a:rPr>
                              <m:t>𝑱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=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𝟏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,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𝟗</m:t>
                            </m:r>
                          </m:sup>
                          <m:e>
                            <m:r>
                              <a:rPr lang="sr-Latn-CS" sz="2800" b="1" i="1">
                                <a:latin typeface="Cambria Math"/>
                              </a:rPr>
                              <m:t>𝑭</m:t>
                            </m:r>
                            <m:d>
                              <m:dPr>
                                <m:ctrlPr>
                                  <a:rPr lang="sr-Latn-CS" sz="2800" b="1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sr-Latn-CS" sz="2800" b="1" i="1">
                                    <a:latin typeface="Cambria Math"/>
                                  </a:rPr>
                                  <m:t>𝑲</m:t>
                                </m:r>
                              </m:e>
                            </m:d>
                            <m:r>
                              <a:rPr lang="sr-Latn-CS" sz="2800" b="1" i="1">
                                <a:latin typeface="Cambria Math"/>
                              </a:rPr>
                              <m:t>∗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𝑭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(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𝑱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r>
                  <a:rPr lang="sr-Latn-CS" sz="2800" dirty="0"/>
                  <a:t>  </a:t>
                </a:r>
              </a:p>
              <a:p>
                <a:r>
                  <a:rPr lang="sr-Latn-CS" sz="2800" dirty="0"/>
                  <a:t> </a:t>
                </a:r>
              </a:p>
              <a:p>
                <a:r>
                  <a:rPr lang="sr-Latn-CS" sz="2000" dirty="0"/>
                  <a:t>gdje je: </a:t>
                </a:r>
              </a:p>
              <a:p>
                <a:r>
                  <a:rPr lang="sr-Latn-CS" sz="2000" dirty="0"/>
                  <a:t>S</a:t>
                </a:r>
                <a:r>
                  <a:rPr lang="sr-Latn-CS" sz="2000" baseline="-25000" dirty="0"/>
                  <a:t>c</a:t>
                </a:r>
                <a:r>
                  <a:rPr lang="sr-Latn-CS" sz="2000" dirty="0"/>
                  <a:t>(K,J) - ocjena stanja </a:t>
                </a:r>
                <a:r>
                  <a:rPr lang="sr-Latn-CS" sz="2000" dirty="0">
                    <a:solidFill>
                      <a:schemeClr val="bg1"/>
                    </a:solidFill>
                  </a:rPr>
                  <a:t>jednog</a:t>
                </a:r>
                <a:r>
                  <a:rPr lang="sr-Latn-CS" sz="2000" dirty="0"/>
                  <a:t> podsistema ETR na osnovu </a:t>
                </a:r>
                <a:r>
                  <a:rPr lang="sr-Latn-CS" sz="2000" dirty="0">
                    <a:solidFill>
                      <a:schemeClr val="bg1"/>
                    </a:solidFill>
                  </a:rPr>
                  <a:t>jednog</a:t>
                </a:r>
                <a:r>
                  <a:rPr lang="sr-Latn-CS" sz="2000" dirty="0"/>
                  <a:t> indikatora parametara stanja, </a:t>
                </a:r>
                <a:r>
                  <a:rPr lang="sr-Latn-CS" sz="2000" b="1" dirty="0">
                    <a:solidFill>
                      <a:schemeClr val="bg1"/>
                    </a:solidFill>
                  </a:rPr>
                  <a:t>F(K)</a:t>
                </a:r>
                <a:r>
                  <a:rPr lang="sr-Latn-CS" sz="2000" dirty="0"/>
                  <a:t> - težinski koeficijent podsistema ETR, </a:t>
                </a:r>
                <a:r>
                  <a:rPr lang="sr-Latn-CS" sz="2000" b="1" dirty="0">
                    <a:solidFill>
                      <a:schemeClr val="bg1"/>
                    </a:solidFill>
                  </a:rPr>
                  <a:t>F(J</a:t>
                </a:r>
                <a:r>
                  <a:rPr lang="sr-Latn-CS" sz="2000" dirty="0"/>
                  <a:t>) - težinski koeficijent indikatora parametara stanja.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2708920"/>
                <a:ext cx="8496944" cy="3554563"/>
              </a:xfrm>
              <a:prstGeom prst="rect">
                <a:avLst/>
              </a:prstGeom>
              <a:blipFill rotWithShape="1">
                <a:blip r:embed="rId2"/>
                <a:stretch>
                  <a:fillRect l="-1435" t="-1715" b="-2230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385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95536" y="404664"/>
                <a:ext cx="8496944" cy="52842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CS" sz="2800" dirty="0" smtClean="0"/>
                  <a:t>	Indikator </a:t>
                </a:r>
                <a:r>
                  <a:rPr lang="sr-Latn-CS" sz="2800" dirty="0"/>
                  <a:t>kvaliteta </a:t>
                </a:r>
                <a:r>
                  <a:rPr lang="sr-Latn-CS" sz="2800" dirty="0" smtClean="0"/>
                  <a:t>podataka</a:t>
                </a:r>
                <a:r>
                  <a:rPr lang="en-US" sz="2800" dirty="0" smtClean="0"/>
                  <a:t>, </a:t>
                </a:r>
                <a:r>
                  <a:rPr lang="sr-Latn-CS" sz="2800" dirty="0" smtClean="0"/>
                  <a:t>sa </a:t>
                </a:r>
                <a:r>
                  <a:rPr lang="sr-Latn-CS" sz="2800" dirty="0"/>
                  <a:t>ocjenama od </a:t>
                </a:r>
                <a:r>
                  <a:rPr lang="sr-Latn-CS" sz="2800" dirty="0">
                    <a:solidFill>
                      <a:srgbClr val="FFFF00"/>
                    </a:solidFill>
                  </a:rPr>
                  <a:t>0 do 10</a:t>
                </a:r>
                <a:r>
                  <a:rPr lang="sr-Latn-CS" sz="2800" dirty="0"/>
                  <a:t>, dat je kao</a:t>
                </a:r>
                <a:r>
                  <a:rPr lang="sr-Latn-CS" sz="2800" dirty="0" smtClean="0"/>
                  <a:t>:</a:t>
                </a:r>
                <a:endParaRPr lang="sr-Latn-CS" sz="2800" dirty="0"/>
              </a:p>
              <a:p>
                <a:pPr algn="ctr"/>
                <a:r>
                  <a:rPr lang="sr-Latn-CS" sz="2800" dirty="0"/>
                  <a:t> </a:t>
                </a:r>
                <a14:m>
                  <m:oMath xmlns:m="http://schemas.openxmlformats.org/officeDocument/2006/math">
                    <m:r>
                      <a:rPr lang="sr-Latn-CS" sz="2800" b="1" i="1">
                        <a:latin typeface="Cambria Math"/>
                      </a:rPr>
                      <m:t>𝑰𝑲𝑷</m:t>
                    </m:r>
                    <m:r>
                      <a:rPr lang="sr-Latn-CS" sz="28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r-Latn-CS" sz="2800" b="1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sr-Latn-CS" sz="2800" b="1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sr-Latn-CS" sz="2800" b="1" i="1">
                                <a:latin typeface="Cambria Math"/>
                              </a:rPr>
                              <m:t>𝑲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=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𝟏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,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𝟗</m:t>
                            </m:r>
                          </m:sub>
                          <m:sup/>
                          <m:e>
                            <m:r>
                              <a:rPr lang="sr-Latn-CS" sz="2800" b="1" i="1">
                                <a:latin typeface="Cambria Math"/>
                              </a:rPr>
                              <m:t>𝑺𝒄</m:t>
                            </m:r>
                            <m:d>
                              <m:dPr>
                                <m:ctrlPr>
                                  <a:rPr lang="sr-Latn-CS" sz="2800" b="1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sr-Latn-CS" sz="2800" b="1" i="1">
                                    <a:latin typeface="Cambria Math"/>
                                  </a:rPr>
                                  <m:t>𝑲</m:t>
                                </m:r>
                              </m:e>
                            </m:d>
                            <m:r>
                              <a:rPr lang="sr-Latn-CS" sz="2800" b="1" i="1">
                                <a:latin typeface="Cambria Math"/>
                              </a:rPr>
                              <m:t>∗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𝑭</m:t>
                            </m:r>
                            <m:d>
                              <m:dPr>
                                <m:ctrlPr>
                                  <a:rPr lang="sr-Latn-CS" sz="2800" b="1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sr-Latn-CS" sz="2800" b="1" i="1">
                                    <a:latin typeface="Cambria Math"/>
                                  </a:rPr>
                                  <m:t>𝑲</m:t>
                                </m:r>
                              </m:e>
                            </m:d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sr-Latn-CS" sz="2800" b="1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sr-Latn-CS" sz="2800" b="1" i="1">
                                <a:latin typeface="Cambria Math"/>
                              </a:rPr>
                              <m:t>𝑲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=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𝟏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,</m:t>
                            </m:r>
                            <m:r>
                              <a:rPr lang="sr-Latn-CS" sz="2800" b="1" i="1">
                                <a:latin typeface="Cambria Math"/>
                              </a:rPr>
                              <m:t>𝟗</m:t>
                            </m:r>
                          </m:sub>
                          <m:sup/>
                          <m:e>
                            <m:r>
                              <a:rPr lang="sr-Latn-CS" sz="2800" b="1" i="1">
                                <a:latin typeface="Cambria Math"/>
                              </a:rPr>
                              <m:t>𝑭</m:t>
                            </m:r>
                            <m:d>
                              <m:dPr>
                                <m:ctrlPr>
                                  <a:rPr lang="sr-Latn-CS" sz="2800" b="1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sr-Latn-CS" sz="2800" b="1" i="1">
                                    <a:latin typeface="Cambria Math"/>
                                  </a:rPr>
                                  <m:t>𝑲</m:t>
                                </m:r>
                              </m:e>
                            </m:d>
                          </m:e>
                        </m:nary>
                      </m:den>
                    </m:f>
                  </m:oMath>
                </a14:m>
                <a:endParaRPr lang="sr-Latn-CS" sz="2800" dirty="0"/>
              </a:p>
              <a:p>
                <a:r>
                  <a:rPr lang="sr-Latn-CS" sz="2800" dirty="0"/>
                  <a:t> </a:t>
                </a:r>
                <a:endParaRPr lang="en-US" sz="2800" dirty="0" smtClean="0"/>
              </a:p>
              <a:p>
                <a:r>
                  <a:rPr lang="sr-Latn-CS" sz="2800" dirty="0"/>
                  <a:t>	 </a:t>
                </a:r>
                <a:r>
                  <a:rPr lang="sr-Latn-CS" sz="2800" b="1" dirty="0" smtClean="0">
                    <a:solidFill>
                      <a:srgbClr val="FFFF00"/>
                    </a:solidFill>
                  </a:rPr>
                  <a:t>Konačni </a:t>
                </a:r>
                <a:r>
                  <a:rPr lang="sr-Latn-CS" sz="2800" b="1" dirty="0">
                    <a:solidFill>
                      <a:srgbClr val="FFFF00"/>
                    </a:solidFill>
                  </a:rPr>
                  <a:t>indeks stanja </a:t>
                </a:r>
                <a:r>
                  <a:rPr lang="sr-Latn-CS" sz="2800" dirty="0"/>
                  <a:t>(KIS) - koji i definiše nivo pouzdanosti i raspoloživosti ETR - izračunava se oduzimanjem </a:t>
                </a:r>
                <a:r>
                  <a:rPr lang="sr-Latn-CS" sz="2800" b="1" dirty="0">
                    <a:solidFill>
                      <a:srgbClr val="FFFF00"/>
                    </a:solidFill>
                  </a:rPr>
                  <a:t>kvantifikovanog zbirnog indikatora specijalnih ispitivanja</a:t>
                </a:r>
                <a:r>
                  <a:rPr lang="sr-Latn-CS" sz="2800" dirty="0"/>
                  <a:t> (ISI) od (RIS):</a:t>
                </a:r>
              </a:p>
              <a:p>
                <a:r>
                  <a:rPr lang="sr-Latn-CS" sz="2800" dirty="0"/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CS" sz="2800" b="1" i="1">
                          <a:latin typeface="Cambria Math"/>
                        </a:rPr>
                        <m:t>𝑲𝑰𝑺</m:t>
                      </m:r>
                      <m:r>
                        <a:rPr lang="sr-Latn-CS" sz="2800" b="1" i="1">
                          <a:latin typeface="Cambria Math"/>
                        </a:rPr>
                        <m:t>=</m:t>
                      </m:r>
                      <m:r>
                        <a:rPr lang="sr-Latn-CS" sz="2800" b="1" i="1">
                          <a:latin typeface="Cambria Math"/>
                        </a:rPr>
                        <m:t>𝑹𝑰𝑺</m:t>
                      </m:r>
                      <m:r>
                        <a:rPr lang="sr-Latn-CS" sz="2800" b="1" i="1">
                          <a:latin typeface="Cambria Math"/>
                        </a:rPr>
                        <m:t>−</m:t>
                      </m:r>
                      <m:r>
                        <a:rPr lang="sr-Latn-CS" sz="2800" b="1" i="1">
                          <a:latin typeface="Cambria Math"/>
                        </a:rPr>
                        <m:t>𝑰𝑺𝑰</m:t>
                      </m:r>
                    </m:oMath>
                  </m:oMathPara>
                </a14:m>
                <a:endParaRPr lang="sr-Latn-CS" sz="2800" dirty="0"/>
              </a:p>
              <a:p>
                <a:endParaRPr lang="sr-Latn-C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04664"/>
                <a:ext cx="8496944" cy="5284267"/>
              </a:xfrm>
              <a:prstGeom prst="rect">
                <a:avLst/>
              </a:prstGeom>
              <a:blipFill rotWithShape="1">
                <a:blip r:embed="rId2"/>
                <a:stretch>
                  <a:fillRect l="-1506" t="-1153" r="-1148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79209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521</TotalTime>
  <Words>1876</Words>
  <Application>Microsoft Office PowerPoint</Application>
  <PresentationFormat>On-screen Show (4:3)</PresentationFormat>
  <Paragraphs>357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Thatch</vt:lpstr>
      <vt:lpstr>METODOLOGIJA KVANTITATIVNE PROCJENE STANJA ENERGETSKIH TRANSFORMATORA</vt:lpstr>
      <vt:lpstr>OD ČEGA ZAVISI ŽIVOTNI VIJEK ETR? </vt:lpstr>
      <vt:lpstr>PowerPoint Presentation</vt:lpstr>
      <vt:lpstr>METODOLOGIJA ZA OCJENU FAKTIČKOG STANJA ETR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KRITERIJUMI ZA PROCJENU STANJA ETR</vt:lpstr>
      <vt:lpstr>Životni vijek</vt:lpstr>
      <vt:lpstr>Monitoring</vt:lpstr>
      <vt:lpstr>Konstrukcija i dizajn</vt:lpstr>
      <vt:lpstr>DGA analiza ulja</vt:lpstr>
      <vt:lpstr>FHA analiza ulja</vt:lpstr>
      <vt:lpstr>Električna ispitivanja</vt:lpstr>
      <vt:lpstr>Istorija, održavanje, režimi i uslovi rada u pogonu</vt:lpstr>
      <vt:lpstr>Termografija</vt:lpstr>
      <vt:lpstr>Indikator kvaliteta podataka</vt:lpstr>
      <vt:lpstr>        Dijagnostička kontrola u principu daje „tačkastu ocjenu“ pa se za relevantnu procjenu stanja ETR koriste  analiza trenda dijagnostičkog parametra. </vt:lpstr>
      <vt:lpstr>PROCJENA STANJA TRANSFORMATORA U POGONU </vt:lpstr>
      <vt:lpstr>Konačan indeks stanja </vt:lpstr>
      <vt:lpstr>ZAKLJUČAK</vt:lpstr>
    </vt:vector>
  </TitlesOfParts>
  <Company>CGES, Elektroprenos Podgorica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Metodologija ocjene stanja ETR</dc:title>
  <dc:subject>IV Savjetovanje</dc:subject>
  <dc:creator>Predrag.Mijajlovic</dc:creator>
  <cp:lastModifiedBy>User</cp:lastModifiedBy>
  <cp:revision>81</cp:revision>
  <dcterms:created xsi:type="dcterms:W3CDTF">2012-10-15T10:54:48Z</dcterms:created>
  <dcterms:modified xsi:type="dcterms:W3CDTF">2015-05-08T17:30:54Z</dcterms:modified>
  <cp:category>Referat A2 03</cp:category>
</cp:coreProperties>
</file>